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567" r:id="rId3"/>
    <p:sldId id="572" r:id="rId4"/>
    <p:sldId id="561" r:id="rId5"/>
    <p:sldId id="573" r:id="rId6"/>
    <p:sldId id="558" r:id="rId7"/>
    <p:sldId id="568" r:id="rId8"/>
    <p:sldId id="569" r:id="rId9"/>
    <p:sldId id="570" r:id="rId10"/>
    <p:sldId id="563" r:id="rId11"/>
  </p:sldIdLst>
  <p:sldSz cx="9144000" cy="6858000" type="screen4x3"/>
  <p:notesSz cx="9823450" cy="6815138"/>
  <p:embeddedFontLst>
    <p:embeddedFont>
      <p:font typeface="メイリオ" panose="020B0604030504040204" pitchFamily="34" charset="-128"/>
      <p:regular r:id="rId14"/>
      <p:bold r:id="rId15"/>
      <p:italic r:id="rId16"/>
      <p:boldItalic r:id="rId17"/>
    </p:embeddedFont>
    <p:embeddedFont>
      <p:font typeface="SimHei" panose="02010609060101010101" pitchFamily="49" charset="-122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66FF"/>
        </a:solidFill>
        <a:latin typeface="楷体_GB2312"/>
        <a:ea typeface="楷体_GB2312"/>
        <a:cs typeface="楷体_GB2312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66FF"/>
        </a:solidFill>
        <a:latin typeface="楷体_GB2312"/>
        <a:ea typeface="楷体_GB2312"/>
        <a:cs typeface="楷体_GB2312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66FF"/>
        </a:solidFill>
        <a:latin typeface="楷体_GB2312"/>
        <a:ea typeface="楷体_GB2312"/>
        <a:cs typeface="楷体_GB2312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66FF"/>
        </a:solidFill>
        <a:latin typeface="楷体_GB2312"/>
        <a:ea typeface="楷体_GB2312"/>
        <a:cs typeface="楷体_GB2312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66FF"/>
        </a:solidFill>
        <a:latin typeface="楷体_GB2312"/>
        <a:ea typeface="楷体_GB2312"/>
        <a:cs typeface="楷体_GB2312"/>
      </a:defRPr>
    </a:lvl5pPr>
    <a:lvl6pPr marL="2286000" algn="l" defTabSz="914400" rtl="0" eaLnBrk="1" latinLnBrk="0" hangingPunct="1">
      <a:defRPr sz="4000" kern="1200">
        <a:solidFill>
          <a:srgbClr val="0066FF"/>
        </a:solidFill>
        <a:latin typeface="楷体_GB2312"/>
        <a:ea typeface="楷体_GB2312"/>
        <a:cs typeface="楷体_GB2312"/>
      </a:defRPr>
    </a:lvl6pPr>
    <a:lvl7pPr marL="2743200" algn="l" defTabSz="914400" rtl="0" eaLnBrk="1" latinLnBrk="0" hangingPunct="1">
      <a:defRPr sz="4000" kern="1200">
        <a:solidFill>
          <a:srgbClr val="0066FF"/>
        </a:solidFill>
        <a:latin typeface="楷体_GB2312"/>
        <a:ea typeface="楷体_GB2312"/>
        <a:cs typeface="楷体_GB2312"/>
      </a:defRPr>
    </a:lvl7pPr>
    <a:lvl8pPr marL="3200400" algn="l" defTabSz="914400" rtl="0" eaLnBrk="1" latinLnBrk="0" hangingPunct="1">
      <a:defRPr sz="4000" kern="1200">
        <a:solidFill>
          <a:srgbClr val="0066FF"/>
        </a:solidFill>
        <a:latin typeface="楷体_GB2312"/>
        <a:ea typeface="楷体_GB2312"/>
        <a:cs typeface="楷体_GB2312"/>
      </a:defRPr>
    </a:lvl8pPr>
    <a:lvl9pPr marL="3657600" algn="l" defTabSz="914400" rtl="0" eaLnBrk="1" latinLnBrk="0" hangingPunct="1">
      <a:defRPr sz="4000" kern="1200">
        <a:solidFill>
          <a:srgbClr val="0066FF"/>
        </a:solidFill>
        <a:latin typeface="楷体_GB2312"/>
        <a:ea typeface="楷体_GB2312"/>
        <a:cs typeface="楷体_GB2312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7F7F7F"/>
    <a:srgbClr val="544948"/>
    <a:srgbClr val="820000"/>
    <a:srgbClr val="00548F"/>
    <a:srgbClr val="78312A"/>
    <a:srgbClr val="B1040E"/>
    <a:srgbClr val="052962"/>
    <a:srgbClr val="341712"/>
    <a:srgbClr val="2F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646" autoAdjust="0"/>
  </p:normalViewPr>
  <p:slideViewPr>
    <p:cSldViewPr>
      <p:cViewPr>
        <p:scale>
          <a:sx n="80" d="100"/>
          <a:sy n="80" d="100"/>
        </p:scale>
        <p:origin x="122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108" d="100"/>
        <a:sy n="108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960" y="96"/>
      </p:cViewPr>
      <p:guideLst/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页眉占位符 227329">
            <a:extLst>
              <a:ext uri="{FF2B5EF4-FFF2-40B4-BE49-F238E27FC236}">
                <a16:creationId xmlns:a16="http://schemas.microsoft.com/office/drawing/2014/main" id="{E8B60E86-926D-45B3-B35F-2B5BB5E94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/>
          <a:lstStyle>
            <a:lvl1pPr eaLnBrk="1" hangingPunct="1">
              <a:defRPr sz="1200" noProof="1">
                <a:latin typeface="楷体_GB2312" pitchFamily="49" charset="-122"/>
                <a:ea typeface="楷体_GB2312" pitchFamily="49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1" name="日期占位符 227330">
            <a:extLst>
              <a:ext uri="{FF2B5EF4-FFF2-40B4-BE49-F238E27FC236}">
                <a16:creationId xmlns:a16="http://schemas.microsoft.com/office/drawing/2014/main" id="{920D551A-6E38-4A97-9C5B-193C9C341D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62600" y="0"/>
            <a:ext cx="4259263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/>
          <a:lstStyle>
            <a:lvl1pPr algn="r" eaLnBrk="1" hangingPunct="1">
              <a:defRPr sz="1200" noProof="1">
                <a:latin typeface="楷体_GB2312" pitchFamily="49" charset="-122"/>
                <a:ea typeface="楷体_GB2312" pitchFamily="49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2" name="页脚占位符 227331">
            <a:extLst>
              <a:ext uri="{FF2B5EF4-FFF2-40B4-BE49-F238E27FC236}">
                <a16:creationId xmlns:a16="http://schemas.microsoft.com/office/drawing/2014/main" id="{C8F10CEA-EE9E-437A-89E5-B3D73ABDF1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73825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 anchor="b"/>
          <a:lstStyle>
            <a:lvl1pPr eaLnBrk="1" hangingPunct="1">
              <a:defRPr sz="1200" noProof="1">
                <a:latin typeface="楷体_GB2312" pitchFamily="49" charset="-122"/>
                <a:ea typeface="楷体_GB2312" pitchFamily="49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3" name="灯片编号占位符 227332">
            <a:extLst>
              <a:ext uri="{FF2B5EF4-FFF2-40B4-BE49-F238E27FC236}">
                <a16:creationId xmlns:a16="http://schemas.microsoft.com/office/drawing/2014/main" id="{D6F85831-60FD-4C1D-A835-ADBF19ED10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62600" y="6473825"/>
            <a:ext cx="4259263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 anchor="b"/>
          <a:lstStyle>
            <a:lvl1pPr algn="r" eaLnBrk="1" hangingPunct="1">
              <a:defRPr sz="1200" noProof="1"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</a:lstStyle>
          <a:p>
            <a:pPr>
              <a:defRPr/>
            </a:pPr>
            <a:fld id="{42DFF5F5-5290-4045-AA9F-CBA63E5E04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页眉占位符 106497">
            <a:extLst>
              <a:ext uri="{FF2B5EF4-FFF2-40B4-BE49-F238E27FC236}">
                <a16:creationId xmlns:a16="http://schemas.microsoft.com/office/drawing/2014/main" id="{8F930E36-2CF3-474D-B6FC-A7A6AE13B1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/>
          <a:lstStyle>
            <a:lvl1pPr eaLnBrk="1" hangingPunct="1">
              <a:defRPr sz="1200" noProof="1">
                <a:latin typeface="Tahoma" panose="020B0604030504040204" pitchFamily="34" charset="0"/>
                <a:ea typeface="黑体" panose="02010609060101010101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6499" name="日期占位符 106498">
            <a:extLst>
              <a:ext uri="{FF2B5EF4-FFF2-40B4-BE49-F238E27FC236}">
                <a16:creationId xmlns:a16="http://schemas.microsoft.com/office/drawing/2014/main" id="{3A4B66A1-00FC-4804-93C2-05952A23EA6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565775" y="0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/>
          <a:lstStyle>
            <a:lvl1pPr algn="r" eaLnBrk="1" hangingPunct="1">
              <a:defRPr sz="1200" noProof="1">
                <a:latin typeface="Tahoma" panose="020B0604030504040204" pitchFamily="34" charset="0"/>
                <a:ea typeface="黑体" panose="02010609060101010101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幻灯片图像占位符 106499">
            <a:extLst>
              <a:ext uri="{FF2B5EF4-FFF2-40B4-BE49-F238E27FC236}">
                <a16:creationId xmlns:a16="http://schemas.microsoft.com/office/drawing/2014/main" id="{B0626FDA-21E4-4F38-8270-A66F3AC0EC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208338" y="511175"/>
            <a:ext cx="3408362" cy="2555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文本占位符 106500">
            <a:extLst>
              <a:ext uri="{FF2B5EF4-FFF2-40B4-BE49-F238E27FC236}">
                <a16:creationId xmlns:a16="http://schemas.microsoft.com/office/drawing/2014/main" id="{F014ED33-3669-4921-8C49-B6B5F0F76F0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309688" y="3236913"/>
            <a:ext cx="7204075" cy="3067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0" tIns="45716" rIns="91430" bIns="45716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6502" name="页脚占位符 106501">
            <a:extLst>
              <a:ext uri="{FF2B5EF4-FFF2-40B4-BE49-F238E27FC236}">
                <a16:creationId xmlns:a16="http://schemas.microsoft.com/office/drawing/2014/main" id="{13E810C3-675E-45A8-9083-F784F1271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75413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 anchor="b"/>
          <a:lstStyle>
            <a:lvl1pPr eaLnBrk="1" hangingPunct="1">
              <a:defRPr sz="1200" noProof="1">
                <a:latin typeface="Tahoma" panose="020B0604030504040204" pitchFamily="34" charset="0"/>
                <a:ea typeface="黑体" panose="02010609060101010101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6503" name="灯片编号占位符 106502">
            <a:extLst>
              <a:ext uri="{FF2B5EF4-FFF2-40B4-BE49-F238E27FC236}">
                <a16:creationId xmlns:a16="http://schemas.microsoft.com/office/drawing/2014/main" id="{7D01279B-2DC7-4914-BD0A-513FFF5D7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565775" y="6475413"/>
            <a:ext cx="4257675" cy="339725"/>
          </a:xfrm>
          <a:prstGeom prst="rect">
            <a:avLst/>
          </a:prstGeom>
          <a:noFill/>
          <a:ln w="9525">
            <a:noFill/>
          </a:ln>
        </p:spPr>
        <p:txBody>
          <a:bodyPr lIns="91430" tIns="45716" rIns="91430" bIns="45716" anchor="b"/>
          <a:lstStyle>
            <a:lvl1pPr algn="r" eaLnBrk="1" hangingPunct="1">
              <a:defRPr sz="1200" noProof="1">
                <a:latin typeface="Tahoma" panose="020B0604030504040204" pitchFamily="34" charset="0"/>
                <a:ea typeface="黑体" panose="02010609060101010101" charset="-122"/>
                <a:cs typeface="+mn-cs"/>
              </a:defRPr>
            </a:lvl1pPr>
          </a:lstStyle>
          <a:p>
            <a:pPr>
              <a:defRPr/>
            </a:pPr>
            <a:fld id="{152ECC39-58CD-4826-9EA5-8EBF26E9E7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>
            <a:extLst>
              <a:ext uri="{FF2B5EF4-FFF2-40B4-BE49-F238E27FC236}">
                <a16:creationId xmlns:a16="http://schemas.microsoft.com/office/drawing/2014/main" id="{C72C0056-6F90-4CDB-B62D-8BCD01A4B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fld id="{24D88CB3-6321-4A27-9312-AB3A97D5D415}" type="slidenum">
              <a:rPr altLang="en-US" sz="1200" smtClean="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pPr/>
              <a:t>0</a:t>
            </a:fld>
            <a:endParaRPr lang="zh-CN" altLang="en-US" sz="1200">
              <a:solidFill>
                <a:schemeClr val="tx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147" name="幻灯片图像占位符 975873">
            <a:extLst>
              <a:ext uri="{FF2B5EF4-FFF2-40B4-BE49-F238E27FC236}">
                <a16:creationId xmlns:a16="http://schemas.microsoft.com/office/drawing/2014/main" id="{51A9058F-9DD0-427C-944A-3F7B97F7D9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8" name="文本占位符 975874">
            <a:extLst>
              <a:ext uri="{FF2B5EF4-FFF2-40B4-BE49-F238E27FC236}">
                <a16:creationId xmlns:a16="http://schemas.microsoft.com/office/drawing/2014/main" id="{ECF2254C-B7EF-4A54-B1F7-D5683C197AE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9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9" name="标题 983048"/>
          <p:cNvSpPr>
            <a:spLocks noGrp="1"/>
          </p:cNvSpPr>
          <p:nvPr>
            <p:ph type="ctrTitle"/>
          </p:nvPr>
        </p:nvSpPr>
        <p:spPr>
          <a:xfrm>
            <a:off x="346075" y="2227263"/>
            <a:ext cx="845185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 algn="ctr">
              <a:buClrTx/>
              <a:buSzTx/>
              <a:buFontTx/>
              <a:defRPr sz="40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83050" name="副标题 983049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lnSpc>
                <a:spcPct val="120000"/>
              </a:lnSpc>
              <a:buClr>
                <a:srgbClr val="CC3300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lnSpc>
                <a:spcPct val="120000"/>
              </a:lnSpc>
              <a:buClr>
                <a:srgbClr val="CC3300"/>
              </a:buClr>
              <a:buSzPct val="60000"/>
              <a:buFont typeface="Wingdings" panose="05000000000000000000" pitchFamily="2" charset="2"/>
              <a:buNone/>
              <a:defRPr/>
            </a:lvl2pPr>
            <a:lvl3pPr marL="914400" lvl="2" indent="0" algn="ctr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lvl3pPr>
            <a:lvl4pPr marL="1371600" lvl="3" indent="0" algn="ctr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lvl4pPr>
            <a:lvl5pPr marL="1828800" lvl="4" indent="0" algn="ctr">
              <a:lnSpc>
                <a:spcPct val="120000"/>
              </a:lnSpc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C0ED8C53-E6F9-46D1-AD18-F6DF862E77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5FAAB83B-A006-4257-BE56-881685802B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 dirty="0"/>
              <a:t>&lt;#&gt;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3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5080000" cy="57943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5950" y="1125538"/>
            <a:ext cx="77724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页脚占位符 13">
            <a:extLst>
              <a:ext uri="{FF2B5EF4-FFF2-40B4-BE49-F238E27FC236}">
                <a16:creationId xmlns:a16="http://schemas.microsoft.com/office/drawing/2014/main" id="{F9ED981C-31EC-42B5-AD50-520594D731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29FC3488-8F72-4FAF-91CE-21975870E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5360F-298B-4A73-A3E5-B8950943073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1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42063" y="115888"/>
            <a:ext cx="2046288" cy="51244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3200" y="115888"/>
            <a:ext cx="6020237" cy="5124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页脚占位符 13">
            <a:extLst>
              <a:ext uri="{FF2B5EF4-FFF2-40B4-BE49-F238E27FC236}">
                <a16:creationId xmlns:a16="http://schemas.microsoft.com/office/drawing/2014/main" id="{D19523F0-89DB-4B77-A08C-A1784F1925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775845C7-E3F7-400E-9876-783953E20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852E3-A952-4CED-B787-F2DC83BE7C5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335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5080000" cy="57943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13">
            <a:extLst>
              <a:ext uri="{FF2B5EF4-FFF2-40B4-BE49-F238E27FC236}">
                <a16:creationId xmlns:a16="http://schemas.microsoft.com/office/drawing/2014/main" id="{DD0645F6-8FC4-4A24-82EB-39F30775C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4">
            <a:extLst>
              <a:ext uri="{FF2B5EF4-FFF2-40B4-BE49-F238E27FC236}">
                <a16:creationId xmlns:a16="http://schemas.microsoft.com/office/drawing/2014/main" id="{26C453FF-64C3-423B-96E4-9ED7FAC69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32132-530B-432A-9732-05047B0DC6C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236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5080000" cy="57943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15950" y="1125538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页脚占位符 13">
            <a:extLst>
              <a:ext uri="{FF2B5EF4-FFF2-40B4-BE49-F238E27FC236}">
                <a16:creationId xmlns:a16="http://schemas.microsoft.com/office/drawing/2014/main" id="{870D5AA6-0703-458F-9D4A-BDEFB5C59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92522C36-DA95-4899-8793-4D8108F20F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6E2F6-0B7D-44EF-8367-A0F15558BD6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534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13">
            <a:extLst>
              <a:ext uri="{FF2B5EF4-FFF2-40B4-BE49-F238E27FC236}">
                <a16:creationId xmlns:a16="http://schemas.microsoft.com/office/drawing/2014/main" id="{5FA6AE31-9FFB-4F19-89FF-728AC5FD9E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4">
            <a:extLst>
              <a:ext uri="{FF2B5EF4-FFF2-40B4-BE49-F238E27FC236}">
                <a16:creationId xmlns:a16="http://schemas.microsoft.com/office/drawing/2014/main" id="{020604A5-F3E0-4029-A1E1-2509D6C16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B2D9F-4748-4A08-8A3B-B0A75DCFCC1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56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1125538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页脚占位符 13">
            <a:extLst>
              <a:ext uri="{FF2B5EF4-FFF2-40B4-BE49-F238E27FC236}">
                <a16:creationId xmlns:a16="http://schemas.microsoft.com/office/drawing/2014/main" id="{0D032D53-FAAD-4766-BEE3-C79AFC59D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87DC4C9F-A3A1-4ADB-B201-64BE874DE7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83F234FD-86DF-4DBA-93FA-8A1D0F97FC7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8EE08-246B-4474-8303-5EEB2AD7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70DBCF-6CA3-4679-9215-2877A7CCE3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91588" y="6721475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63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页脚占位符 13">
            <a:extLst>
              <a:ext uri="{FF2B5EF4-FFF2-40B4-BE49-F238E27FC236}">
                <a16:creationId xmlns:a16="http://schemas.microsoft.com/office/drawing/2014/main" id="{53E9008F-BBD9-43CC-BA28-BBDDE71305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A9E12580-6693-4E82-BE58-8C3C3397C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F7774-5409-47E1-9A93-A3A338A8791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13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5080000" cy="57943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5950" y="1125538"/>
            <a:ext cx="3808476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9874" y="1125538"/>
            <a:ext cx="3808476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13">
            <a:extLst>
              <a:ext uri="{FF2B5EF4-FFF2-40B4-BE49-F238E27FC236}">
                <a16:creationId xmlns:a16="http://schemas.microsoft.com/office/drawing/2014/main" id="{6C4C590E-7722-407B-8F52-142710474D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4">
            <a:extLst>
              <a:ext uri="{FF2B5EF4-FFF2-40B4-BE49-F238E27FC236}">
                <a16:creationId xmlns:a16="http://schemas.microsoft.com/office/drawing/2014/main" id="{4565D07D-EE46-417C-BD06-A17DD1301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B4212-A68C-49C7-B5A2-824D22FC212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71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页脚占位符 13">
            <a:extLst>
              <a:ext uri="{FF2B5EF4-FFF2-40B4-BE49-F238E27FC236}">
                <a16:creationId xmlns:a16="http://schemas.microsoft.com/office/drawing/2014/main" id="{AFC29A6B-94F8-4A2D-9A2B-0EB5C995A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14">
            <a:extLst>
              <a:ext uri="{FF2B5EF4-FFF2-40B4-BE49-F238E27FC236}">
                <a16:creationId xmlns:a16="http://schemas.microsoft.com/office/drawing/2014/main" id="{376F07AA-3692-4798-AFA4-322AAC242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1E84B-B7EB-49A7-A4B3-FDED3576251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63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5080000" cy="579437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13">
            <a:extLst>
              <a:ext uri="{FF2B5EF4-FFF2-40B4-BE49-F238E27FC236}">
                <a16:creationId xmlns:a16="http://schemas.microsoft.com/office/drawing/2014/main" id="{D94CBBBD-3BF8-4880-B9AC-1BE2DC5F65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4">
            <a:extLst>
              <a:ext uri="{FF2B5EF4-FFF2-40B4-BE49-F238E27FC236}">
                <a16:creationId xmlns:a16="http://schemas.microsoft.com/office/drawing/2014/main" id="{7DDEBCD4-EA81-4739-89D6-12ACE322B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B8D92-F721-4720-9437-CF289BC9BB2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0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13">
            <a:extLst>
              <a:ext uri="{FF2B5EF4-FFF2-40B4-BE49-F238E27FC236}">
                <a16:creationId xmlns:a16="http://schemas.microsoft.com/office/drawing/2014/main" id="{E9FB211A-29FE-4D02-B75A-924671288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4">
            <a:extLst>
              <a:ext uri="{FF2B5EF4-FFF2-40B4-BE49-F238E27FC236}">
                <a16:creationId xmlns:a16="http://schemas.microsoft.com/office/drawing/2014/main" id="{CD83F401-FDAC-4A20-8881-78011F755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AC793-C37D-45A4-9F05-2F2AD10082D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25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页脚占位符 13">
            <a:extLst>
              <a:ext uri="{FF2B5EF4-FFF2-40B4-BE49-F238E27FC236}">
                <a16:creationId xmlns:a16="http://schemas.microsoft.com/office/drawing/2014/main" id="{6C660F91-13E9-4A9F-A3D8-EF16B6A79F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4">
            <a:extLst>
              <a:ext uri="{FF2B5EF4-FFF2-40B4-BE49-F238E27FC236}">
                <a16:creationId xmlns:a16="http://schemas.microsoft.com/office/drawing/2014/main" id="{E2499146-8B76-4067-99CE-FA3D14101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8B027-5380-4F7D-A597-1E2CA048DAA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81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页脚占位符 13">
            <a:extLst>
              <a:ext uri="{FF2B5EF4-FFF2-40B4-BE49-F238E27FC236}">
                <a16:creationId xmlns:a16="http://schemas.microsoft.com/office/drawing/2014/main" id="{DDA08133-2412-45A9-BE4D-69E5848772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4">
            <a:extLst>
              <a:ext uri="{FF2B5EF4-FFF2-40B4-BE49-F238E27FC236}">
                <a16:creationId xmlns:a16="http://schemas.microsoft.com/office/drawing/2014/main" id="{CD683ADE-88FB-4363-B6DF-91C23B7D6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CE4AE-1D96-4CB8-AC54-B7EE75E3144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85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CF1543FC-A6A7-4134-A26A-84A00B0C2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134AC93F-21EB-45BF-B9D0-0282CE735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3113" y="651986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 dirty="0"/>
              <a:t>&lt;#&gt;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0066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66FF"/>
          </a:solidFill>
          <a:latin typeface="Arial" panose="020B0604020202020204" pitchFamily="34" charset="0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CC3300"/>
        </a:buClr>
        <a:buSzPct val="60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CC3300"/>
        </a:buClr>
        <a:buSzPct val="60000"/>
        <a:buFont typeface="Wingdings" panose="05000000000000000000" pitchFamily="2" charset="2"/>
        <a:buChar char="l"/>
        <a:defRPr sz="2000" b="1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lvl="2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lvl="3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lvl="4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 typeface="Wingdings" panose="05000000000000000000" pitchFamily="2" charset="2"/>
        <a:buChar char="Ø"/>
        <a:defRPr sz="1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 typeface="Wingdings" panose="05000000000000000000" pitchFamily="2" charset="2"/>
        <a:buChar char="Ø"/>
        <a:defRPr sz="1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 typeface="Wingdings" panose="05000000000000000000" pitchFamily="2" charset="2"/>
        <a:buChar char="Ø"/>
        <a:defRPr sz="1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Tx/>
        <a:buFont typeface="Wingdings" panose="05000000000000000000" pitchFamily="2" charset="2"/>
        <a:buChar char="Ø"/>
        <a:defRPr sz="1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rgbClr val="0066FF"/>
          </a:solidFill>
          <a:latin typeface="楷体_GB2312" pitchFamily="49" charset="-122"/>
          <a:ea typeface="楷体_GB2312" pitchFamily="49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f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D0ED73BD-2446-4D60-A6BB-62ECEB21A07B}"/>
              </a:ext>
            </a:extLst>
          </p:cNvPr>
          <p:cNvSpPr txBox="1">
            <a:spLocks/>
          </p:cNvSpPr>
          <p:nvPr/>
        </p:nvSpPr>
        <p:spPr>
          <a:xfrm>
            <a:off x="8481848" y="115614"/>
            <a:ext cx="738352" cy="751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rgbClr val="0066FF"/>
                </a:solidFill>
                <a:latin typeface="楷体_GB2312"/>
                <a:ea typeface="楷体_GB2312"/>
                <a:cs typeface="+mn-cs"/>
              </a:defRPr>
            </a:lvl9pPr>
          </a:lstStyle>
          <a:p>
            <a:pPr algn="ctr">
              <a:defRPr/>
            </a:pPr>
            <a:fld id="{5B0D7E07-4A9E-4A80-B66C-3D6922F8AACB}" type="slidenum">
              <a:rPr lang="en-US" sz="200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atin typeface="Century Gothic" pitchFamily="34" charset="0"/>
              </a:rPr>
              <a:pPr algn="ctr">
                <a:defRPr/>
              </a:pPr>
              <a:t>0</a:t>
            </a:fld>
            <a:endParaRPr lang="en-US" sz="20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atin typeface="Century Gothic" pitchFamily="34" charset="0"/>
            </a:endParaRPr>
          </a:p>
        </p:txBody>
      </p:sp>
      <p:pic>
        <p:nvPicPr>
          <p:cNvPr id="5122" name="图片 18">
            <a:extLst>
              <a:ext uri="{FF2B5EF4-FFF2-40B4-BE49-F238E27FC236}">
                <a16:creationId xmlns:a16="http://schemas.microsoft.com/office/drawing/2014/main" id="{68F203BC-7B5B-4607-BF85-A7EAB174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 95233">
            <a:extLst>
              <a:ext uri="{FF2B5EF4-FFF2-40B4-BE49-F238E27FC236}">
                <a16:creationId xmlns:a16="http://schemas.microsoft.com/office/drawing/2014/main" id="{58BF1D9D-5976-4A4C-8417-4B25AE2B47F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88060" y="841918"/>
            <a:ext cx="8567881" cy="10751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  <a:spcAft>
                <a:spcPts val="7200"/>
              </a:spcAft>
            </a:pPr>
            <a:r>
              <a:rPr lang="ja-JP" altLang="en-US" sz="2800" b="0" dirty="0">
                <a:solidFill>
                  <a:schemeClr val="bg2"/>
                </a:solidFill>
                <a:cs typeface="Calibri" panose="020F0502020204030204" pitchFamily="34" charset="0"/>
              </a:rPr>
              <a:t>異なる親和性での</a:t>
            </a:r>
            <a:r>
              <a:rPr lang="en-US" altLang="ja-JP" sz="2800" b="0" dirty="0">
                <a:solidFill>
                  <a:schemeClr val="bg2"/>
                </a:solidFill>
                <a:cs typeface="Calibri" panose="020F0502020204030204" pitchFamily="34" charset="0"/>
              </a:rPr>
              <a:t>Pt/n-</a:t>
            </a:r>
            <a:r>
              <a:rPr lang="ja-JP" altLang="en-US" sz="2800" b="0" dirty="0">
                <a:solidFill>
                  <a:schemeClr val="bg2"/>
                </a:solidFill>
                <a:cs typeface="Calibri" panose="020F0502020204030204" pitchFamily="34" charset="0"/>
              </a:rPr>
              <a:t>アルカン界面の</a:t>
            </a:r>
            <a:br>
              <a:rPr lang="en-US" altLang="ja-JP" sz="2800" b="0" dirty="0">
                <a:solidFill>
                  <a:schemeClr val="bg2"/>
                </a:solidFill>
                <a:cs typeface="Calibri" panose="020F0502020204030204" pitchFamily="34" charset="0"/>
              </a:rPr>
            </a:br>
            <a:r>
              <a:rPr lang="ja-JP" altLang="en-US" sz="2800" b="0" dirty="0">
                <a:solidFill>
                  <a:schemeClr val="bg2"/>
                </a:solidFill>
                <a:cs typeface="Calibri" panose="020F0502020204030204" pitchFamily="34" charset="0"/>
              </a:rPr>
              <a:t>界面熱抵抗と表面液体構造の相関</a:t>
            </a:r>
            <a:endParaRPr lang="zh-CN" altLang="zh-CN" sz="2800" b="0" dirty="0">
              <a:solidFill>
                <a:schemeClr val="bg2"/>
              </a:solidFill>
              <a:cs typeface="Calibri" panose="020F0502020204030204" pitchFamily="34" charset="0"/>
            </a:endParaRPr>
          </a:p>
        </p:txBody>
      </p:sp>
      <p:sp>
        <p:nvSpPr>
          <p:cNvPr id="2" name="副标题 95234">
            <a:extLst>
              <a:ext uri="{FF2B5EF4-FFF2-40B4-BE49-F238E27FC236}">
                <a16:creationId xmlns:a16="http://schemas.microsoft.com/office/drawing/2014/main" id="{B1E7C6C6-D376-4EEF-8C93-E5E97815C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980" y="4335316"/>
            <a:ext cx="7621868" cy="461665"/>
          </a:xfrm>
        </p:spPr>
        <p:txBody>
          <a:bodyPr wrap="square" lIns="90170" anchor="b" anchorCtr="1">
            <a:spAutoFit/>
          </a:bodyPr>
          <a:lstStyle/>
          <a:p>
            <a:pPr eaLnBrk="1" fontAlgn="ctr" hangingPunct="1">
              <a:spcAft>
                <a:spcPts val="1200"/>
              </a:spcAft>
              <a:defRPr/>
            </a:pPr>
            <a:r>
              <a:rPr lang="en-US" altLang="ja-JP" sz="1800" b="0" dirty="0"/>
              <a:t>○</a:t>
            </a:r>
            <a:r>
              <a:rPr lang="en-US" altLang="zh-CN" sz="2000" b="0" dirty="0">
                <a:uFill>
                  <a:solidFill>
                    <a:schemeClr val="tx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Qing-Yao Luo, Donatas </a:t>
            </a:r>
            <a:r>
              <a:rPr lang="en-US" altLang="zh-CN" sz="2000" b="0" dirty="0" err="1">
                <a:uFill>
                  <a:solidFill>
                    <a:schemeClr val="tx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Surblys</a:t>
            </a:r>
            <a:r>
              <a:rPr lang="en-US" altLang="zh-CN" sz="2000" b="0" dirty="0">
                <a:uFill>
                  <a:solidFill>
                    <a:schemeClr val="tx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, Hiroki Matsubara, </a:t>
            </a:r>
            <a:r>
              <a:rPr lang="en-US" altLang="zh-CN" sz="2000" b="0" dirty="0" err="1">
                <a:uFill>
                  <a:solidFill>
                    <a:schemeClr val="tx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Taku</a:t>
            </a:r>
            <a:r>
              <a:rPr lang="en-US" altLang="zh-CN" sz="2000" b="0" dirty="0">
                <a:uFill>
                  <a:solidFill>
                    <a:schemeClr val="tx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Ohara</a:t>
            </a:r>
          </a:p>
        </p:txBody>
      </p:sp>
      <p:sp>
        <p:nvSpPr>
          <p:cNvPr id="5126" name="Rectangle 18">
            <a:extLst>
              <a:ext uri="{FF2B5EF4-FFF2-40B4-BE49-F238E27FC236}">
                <a16:creationId xmlns:a16="http://schemas.microsoft.com/office/drawing/2014/main" id="{E5F85634-EFC5-4CB0-98E9-03EBBB077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000" y="3571972"/>
            <a:ext cx="3600000" cy="73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965BB-484A-BF64-AA94-6F1E38343593}"/>
              </a:ext>
            </a:extLst>
          </p:cNvPr>
          <p:cNvGrpSpPr/>
          <p:nvPr/>
        </p:nvGrpSpPr>
        <p:grpSpPr>
          <a:xfrm>
            <a:off x="-179388" y="-809416"/>
            <a:ext cx="9755188" cy="1590675"/>
            <a:chOff x="-179388" y="-866234"/>
            <a:chExt cx="9755188" cy="1590675"/>
          </a:xfrm>
        </p:grpSpPr>
        <p:pic>
          <p:nvPicPr>
            <p:cNvPr id="5127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E6B30D59-3853-4986-A294-97EBDB447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9388" y="-866234"/>
              <a:ext cx="9755188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18">
              <a:extLst>
                <a:ext uri="{FF2B5EF4-FFF2-40B4-BE49-F238E27FC236}">
                  <a16:creationId xmlns:a16="http://schemas.microsoft.com/office/drawing/2014/main" id="{C83587B3-7A22-4CA8-988B-7C5472DDB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792" y="541741"/>
              <a:ext cx="3600000" cy="68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>
              <a:spAutoFit/>
            </a:bodyPr>
            <a:lstStyle>
              <a:lvl1pPr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2pPr>
              <a:lvl3pPr marL="11430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3pPr>
              <a:lvl4pPr marL="16002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4pPr>
              <a:lvl5pPr marL="20574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ja-JP" altLang="en-US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131" name="Text Box 4">
              <a:extLst>
                <a:ext uri="{FF2B5EF4-FFF2-40B4-BE49-F238E27FC236}">
                  <a16:creationId xmlns:a16="http://schemas.microsoft.com/office/drawing/2014/main" id="{5E152CEB-B2FA-4694-8061-368142CB6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8410" y="168810"/>
              <a:ext cx="47519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1pPr>
              <a:lvl2pPr marL="742950" indent="-28575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2pPr>
              <a:lvl3pPr marL="11430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3pPr>
              <a:lvl4pPr marL="16002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4pPr>
              <a:lvl5pPr marL="2057400" indent="-228600"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66FF"/>
                  </a:solidFill>
                  <a:latin typeface="楷体_GB2312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ja-JP" altLang="en-U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日本機械学会熱工学コンファレンス</a:t>
              </a:r>
              <a:r>
                <a:rPr kumimoji="1" lang="en-US" altLang="ja-JP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2022</a:t>
              </a:r>
            </a:p>
          </p:txBody>
        </p:sp>
      </p:grpSp>
      <p:sp>
        <p:nvSpPr>
          <p:cNvPr id="5132" name="Text Box 5">
            <a:extLst>
              <a:ext uri="{FF2B5EF4-FFF2-40B4-BE49-F238E27FC236}">
                <a16:creationId xmlns:a16="http://schemas.microsoft.com/office/drawing/2014/main" id="{48EBEFAD-DC48-4725-8218-18A68FF50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849" y="5843648"/>
            <a:ext cx="3168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Oct</a:t>
            </a: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. 8th,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D6B80-9438-4742-82DF-9B75D160C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70" y="6156000"/>
            <a:ext cx="792000" cy="79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D35D0-0453-4CDB-B03A-C1E661BFB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0" y="6156000"/>
            <a:ext cx="792000" cy="7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2E2849-0A91-4265-895D-C6CFB5AC4C7F}"/>
              </a:ext>
            </a:extLst>
          </p:cNvPr>
          <p:cNvSpPr txBox="1"/>
          <p:nvPr/>
        </p:nvSpPr>
        <p:spPr>
          <a:xfrm>
            <a:off x="1250798" y="5130455"/>
            <a:ext cx="689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ctr" hangingPunct="1">
              <a:spcAft>
                <a:spcPts val="1200"/>
              </a:spcAft>
              <a:defRPr/>
            </a:pPr>
            <a:r>
              <a:rPr lang="en-US" altLang="zh-CN" sz="2000" dirty="0">
                <a:solidFill>
                  <a:srgbClr val="00548F"/>
                </a:solidFill>
                <a:uFill>
                  <a:solidFill>
                    <a:schemeClr val="tx1"/>
                  </a:solidFill>
                </a:uFill>
                <a:latin typeface="+mj-lt"/>
                <a:cs typeface="Calibri" panose="020F0502020204030204" pitchFamily="34" charset="0"/>
              </a:rPr>
              <a:t>Ohara Lab., Institute of Fluid Science, Tohoku Univ.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CA31E-CAA9-76F6-B179-DFAD176ABA21}"/>
              </a:ext>
            </a:extLst>
          </p:cNvPr>
          <p:cNvSpPr txBox="1"/>
          <p:nvPr/>
        </p:nvSpPr>
        <p:spPr>
          <a:xfrm>
            <a:off x="288060" y="2116004"/>
            <a:ext cx="85678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Surface Liquid Structure Correlation with Interface</a:t>
            </a:r>
            <a:b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</a:br>
            <a: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Thermal Resistance of Pt/</a:t>
            </a:r>
            <a:r>
              <a:rPr lang="en-US" altLang="zh-CN" sz="2800" b="0" i="1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n</a:t>
            </a:r>
            <a: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-alkane Interface</a:t>
            </a:r>
            <a:b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</a:br>
            <a:r>
              <a:rPr lang="en-US" altLang="zh-CN" sz="2800" b="0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at Different Affinities</a:t>
            </a:r>
            <a:endParaRPr lang="zh-CN" alt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3C0A2-8B40-4382-AB29-688288D15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37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1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4904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E428D1-D090-4571-8358-6269F7ACC4BB}"/>
              </a:ext>
            </a:extLst>
          </p:cNvPr>
          <p:cNvSpPr txBox="1"/>
          <p:nvPr/>
        </p:nvSpPr>
        <p:spPr>
          <a:xfrm>
            <a:off x="36063" y="45047"/>
            <a:ext cx="611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Background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73" name="テキスト ボックス 5">
            <a:extLst>
              <a:ext uri="{FF2B5EF4-FFF2-40B4-BE49-F238E27FC236}">
                <a16:creationId xmlns:a16="http://schemas.microsoft.com/office/drawing/2014/main" id="{CEABBFBE-1CBA-47FB-A1BC-9250220FD949}"/>
              </a:ext>
            </a:extLst>
          </p:cNvPr>
          <p:cNvSpPr txBox="1"/>
          <p:nvPr/>
        </p:nvSpPr>
        <p:spPr>
          <a:xfrm>
            <a:off x="180061" y="2925007"/>
            <a:ext cx="294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Thermal interface material (TIM) fills the air–gap</a:t>
            </a:r>
            <a:endParaRPr kumimoji="1" lang="ja-JP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1E0FD-2C05-C342-A3E9-DAFA697BBFF6}"/>
              </a:ext>
            </a:extLst>
          </p:cNvPr>
          <p:cNvGrpSpPr/>
          <p:nvPr/>
        </p:nvGrpSpPr>
        <p:grpSpPr>
          <a:xfrm>
            <a:off x="229381" y="954317"/>
            <a:ext cx="1750655" cy="1466697"/>
            <a:chOff x="24083" y="757339"/>
            <a:chExt cx="1750655" cy="146669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844E481-DD5D-4D7E-AA3B-033167C5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" y="757339"/>
              <a:ext cx="1666676" cy="122720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AB3D37-3A02-4826-98F7-FD75823142D1}"/>
                </a:ext>
              </a:extLst>
            </p:cNvPr>
            <p:cNvSpPr txBox="1"/>
            <p:nvPr/>
          </p:nvSpPr>
          <p:spPr>
            <a:xfrm>
              <a:off x="24083" y="1916259"/>
              <a:ext cx="1269862" cy="30777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©</a:t>
              </a:r>
              <a:r>
                <a:rPr lang="en-US" altLang="zh-CN" sz="1400" dirty="0" err="1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mccourier</a:t>
              </a:r>
              <a:endParaRPr lang="zh-CN" altLang="en-US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181BC0-1484-65BE-6129-7225170935F1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1332045" y="1732394"/>
            <a:ext cx="2116206" cy="1489042"/>
          </a:xfrm>
          <a:prstGeom prst="straightConnector1">
            <a:avLst/>
          </a:prstGeom>
          <a:ln w="28575">
            <a:solidFill>
              <a:srgbClr val="82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011C4C-58F9-CCC1-9792-1E1DC20F96F6}"/>
              </a:ext>
            </a:extLst>
          </p:cNvPr>
          <p:cNvSpPr txBox="1"/>
          <p:nvPr/>
        </p:nvSpPr>
        <p:spPr>
          <a:xfrm>
            <a:off x="6420383" y="1155022"/>
            <a:ext cx="230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ITR is introduced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34803B-8953-67EB-67FC-A950505E3DB4}"/>
              </a:ext>
            </a:extLst>
          </p:cNvPr>
          <p:cNvSpPr txBox="1"/>
          <p:nvPr/>
        </p:nvSpPr>
        <p:spPr>
          <a:xfrm>
            <a:off x="6420383" y="2930577"/>
            <a:ext cx="230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ITR is decreased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3F20CF-748C-9463-7BCE-AEDCF858B7F1}"/>
              </a:ext>
            </a:extLst>
          </p:cNvPr>
          <p:cNvGrpSpPr/>
          <p:nvPr/>
        </p:nvGrpSpPr>
        <p:grpSpPr>
          <a:xfrm>
            <a:off x="3448251" y="693038"/>
            <a:ext cx="2853649" cy="3249646"/>
            <a:chOff x="2245895" y="693038"/>
            <a:chExt cx="2853649" cy="324964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EF068A5-1142-49D2-8E56-27A333C3DEE4}"/>
                </a:ext>
              </a:extLst>
            </p:cNvPr>
            <p:cNvGrpSpPr/>
            <p:nvPr/>
          </p:nvGrpSpPr>
          <p:grpSpPr>
            <a:xfrm>
              <a:off x="2245895" y="693038"/>
              <a:ext cx="2614101" cy="3249646"/>
              <a:chOff x="6047228" y="901658"/>
              <a:chExt cx="2614101" cy="3249646"/>
            </a:xfrm>
          </p:grpSpPr>
          <p:sp>
            <p:nvSpPr>
              <p:cNvPr id="59" name="右矢印 5">
                <a:extLst>
                  <a:ext uri="{FF2B5EF4-FFF2-40B4-BE49-F238E27FC236}">
                    <a16:creationId xmlns:a16="http://schemas.microsoft.com/office/drawing/2014/main" id="{89E79D51-6AB5-48FE-B4FB-C3C2218177AA}"/>
                  </a:ext>
                </a:extLst>
              </p:cNvPr>
              <p:cNvSpPr/>
              <p:nvPr/>
            </p:nvSpPr>
            <p:spPr>
              <a:xfrm rot="5400000" flipV="1">
                <a:off x="7141396" y="2362974"/>
                <a:ext cx="382050" cy="306738"/>
              </a:xfrm>
              <a:prstGeom prst="rightArrow">
                <a:avLst/>
              </a:prstGeom>
              <a:solidFill>
                <a:srgbClr val="5449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50" charset="-128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0CFB748-9D21-45DB-A47C-F1516631F86A}"/>
                  </a:ext>
                </a:extLst>
              </p:cNvPr>
              <p:cNvGrpSpPr/>
              <p:nvPr/>
            </p:nvGrpSpPr>
            <p:grpSpPr>
              <a:xfrm>
                <a:off x="6047228" y="901658"/>
                <a:ext cx="2614101" cy="1442496"/>
                <a:chOff x="268779" y="1435261"/>
                <a:chExt cx="3795550" cy="2094435"/>
              </a:xfrm>
            </p:grpSpPr>
            <p:pic>
              <p:nvPicPr>
                <p:cNvPr id="68" name="図 11">
                  <a:extLst>
                    <a:ext uri="{FF2B5EF4-FFF2-40B4-BE49-F238E27FC236}">
                      <a16:creationId xmlns:a16="http://schemas.microsoft.com/office/drawing/2014/main" id="{D6D96671-21DD-4C45-B296-96194EA96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779" y="1435261"/>
                  <a:ext cx="3795550" cy="2094435"/>
                </a:xfrm>
                <a:prstGeom prst="rect">
                  <a:avLst/>
                </a:prstGeom>
              </p:spPr>
            </p:pic>
            <p:sp>
              <p:nvSpPr>
                <p:cNvPr id="69" name="テキスト ボックス 12">
                  <a:extLst>
                    <a:ext uri="{FF2B5EF4-FFF2-40B4-BE49-F238E27FC236}">
                      <a16:creationId xmlns:a16="http://schemas.microsoft.com/office/drawing/2014/main" id="{F108F65F-35F8-4565-B517-A54C8AC025B7}"/>
                    </a:ext>
                  </a:extLst>
                </p:cNvPr>
                <p:cNvSpPr txBox="1"/>
                <p:nvPr/>
              </p:nvSpPr>
              <p:spPr>
                <a:xfrm>
                  <a:off x="882853" y="2289565"/>
                  <a:ext cx="733624" cy="536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lt"/>
                      <a:ea typeface="ＭＳ Ｐゴシック" panose="020B0600070205080204" pitchFamily="50" charset="-128"/>
                      <a:cs typeface="Calibri" panose="020F0502020204030204" pitchFamily="34" charset="0"/>
                    </a:rPr>
                    <a:t>Air</a:t>
                  </a:r>
                  <a:endParaRPr kumimoji="1" lang="ja-JP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ＭＳ Ｐゴシック" panose="020B0600070205080204" pitchFamily="50" charset="-128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0" name="直線矢印コネクタ 13">
                  <a:extLst>
                    <a:ext uri="{FF2B5EF4-FFF2-40B4-BE49-F238E27FC236}">
                      <a16:creationId xmlns:a16="http://schemas.microsoft.com/office/drawing/2014/main" id="{2322BACB-2E24-476A-AC87-86AF7A457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90056" y="1947326"/>
                  <a:ext cx="3717" cy="1241715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矢印コネクタ 14">
                  <a:extLst>
                    <a:ext uri="{FF2B5EF4-FFF2-40B4-BE49-F238E27FC236}">
                      <a16:creationId xmlns:a16="http://schemas.microsoft.com/office/drawing/2014/main" id="{62B8496E-775E-4E44-9FA0-85F1E64EB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9984" y="2482478"/>
                  <a:ext cx="0" cy="461878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矢印コネクタ 15">
                  <a:extLst>
                    <a:ext uri="{FF2B5EF4-FFF2-40B4-BE49-F238E27FC236}">
                      <a16:creationId xmlns:a16="http://schemas.microsoft.com/office/drawing/2014/main" id="{6E9BA631-8875-4D7C-9758-87F68B2CE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8616" y="2790036"/>
                  <a:ext cx="3611" cy="385648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A420E64-6B32-4F1A-90D1-A65546341B6D}"/>
                  </a:ext>
                </a:extLst>
              </p:cNvPr>
              <p:cNvGrpSpPr/>
              <p:nvPr/>
            </p:nvGrpSpPr>
            <p:grpSpPr>
              <a:xfrm>
                <a:off x="6047228" y="2708808"/>
                <a:ext cx="2570386" cy="1442496"/>
                <a:chOff x="5231861" y="1413028"/>
                <a:chExt cx="3732078" cy="2094435"/>
              </a:xfrm>
            </p:grpSpPr>
            <p:sp>
              <p:nvSpPr>
                <p:cNvPr id="62" name="正方形/長方形 17">
                  <a:extLst>
                    <a:ext uri="{FF2B5EF4-FFF2-40B4-BE49-F238E27FC236}">
                      <a16:creationId xmlns:a16="http://schemas.microsoft.com/office/drawing/2014/main" id="{B5C5A2EE-0480-4077-85A8-89EFC764717A}"/>
                    </a:ext>
                  </a:extLst>
                </p:cNvPr>
                <p:cNvSpPr/>
                <p:nvPr/>
              </p:nvSpPr>
              <p:spPr>
                <a:xfrm flipV="1">
                  <a:off x="5231861" y="1413028"/>
                  <a:ext cx="3732078" cy="209443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  <p:pic>
              <p:nvPicPr>
                <p:cNvPr id="63" name="図 19">
                  <a:extLst>
                    <a:ext uri="{FF2B5EF4-FFF2-40B4-BE49-F238E27FC236}">
                      <a16:creationId xmlns:a16="http://schemas.microsoft.com/office/drawing/2014/main" id="{4218A933-F28B-421D-B45C-271116E9D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1861" y="1413028"/>
                  <a:ext cx="3732078" cy="2094435"/>
                </a:xfrm>
                <a:prstGeom prst="rect">
                  <a:avLst/>
                </a:prstGeom>
              </p:spPr>
            </p:pic>
            <p:sp>
              <p:nvSpPr>
                <p:cNvPr id="64" name="テキスト ボックス 20">
                  <a:extLst>
                    <a:ext uri="{FF2B5EF4-FFF2-40B4-BE49-F238E27FC236}">
                      <a16:creationId xmlns:a16="http://schemas.microsoft.com/office/drawing/2014/main" id="{F67AADE1-E5DA-4A1F-A261-9949B03A8D29}"/>
                    </a:ext>
                  </a:extLst>
                </p:cNvPr>
                <p:cNvSpPr txBox="1"/>
                <p:nvPr/>
              </p:nvSpPr>
              <p:spPr>
                <a:xfrm>
                  <a:off x="5810290" y="2246775"/>
                  <a:ext cx="1036436" cy="536252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20000"/>
                      </a:solidFill>
                      <a:effectLst/>
                      <a:uLnTx/>
                      <a:uFillTx/>
                      <a:latin typeface="+mj-lt"/>
                      <a:ea typeface="ＭＳ Ｐゴシック" panose="020B0600070205080204" pitchFamily="50" charset="-128"/>
                      <a:cs typeface="Calibri" panose="020F0502020204030204" pitchFamily="34" charset="0"/>
                    </a:rPr>
                    <a:t>TIM</a:t>
                  </a:r>
                  <a:endParaRPr kumimoji="1" lang="ja-JP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20000"/>
                    </a:solidFill>
                    <a:effectLst/>
                    <a:uLnTx/>
                    <a:uFillTx/>
                    <a:latin typeface="+mj-lt"/>
                    <a:ea typeface="ＭＳ Ｐゴシック" panose="020B0600070205080204" pitchFamily="50" charset="-128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65" name="直線矢印コネクタ 21">
                  <a:extLst>
                    <a:ext uri="{FF2B5EF4-FFF2-40B4-BE49-F238E27FC236}">
                      <a16:creationId xmlns:a16="http://schemas.microsoft.com/office/drawing/2014/main" id="{0ACC91E8-D902-40F3-9F34-12DB29A57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5451" y="1935905"/>
                  <a:ext cx="7435" cy="1250047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矢印コネクタ 22">
                  <a:extLst>
                    <a:ext uri="{FF2B5EF4-FFF2-40B4-BE49-F238E27FC236}">
                      <a16:creationId xmlns:a16="http://schemas.microsoft.com/office/drawing/2014/main" id="{FCFDFAFA-C405-4980-A2F0-4B0474BAD1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79149" y="1938995"/>
                  <a:ext cx="28490" cy="1149946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矢印コネクタ 23">
                  <a:extLst>
                    <a:ext uri="{FF2B5EF4-FFF2-40B4-BE49-F238E27FC236}">
                      <a16:creationId xmlns:a16="http://schemas.microsoft.com/office/drawing/2014/main" id="{7462A44B-EC51-4B20-9D80-E71581F80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40196" y="2043900"/>
                  <a:ext cx="7435" cy="1149946"/>
                </a:xfrm>
                <a:prstGeom prst="straightConnector1">
                  <a:avLst/>
                </a:prstGeom>
                <a:ln w="50800">
                  <a:solidFill>
                    <a:srgbClr val="00548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50A0743F-EE71-94CF-E531-07E20E916905}"/>
                </a:ext>
              </a:extLst>
            </p:cNvPr>
            <p:cNvSpPr/>
            <p:nvPr/>
          </p:nvSpPr>
          <p:spPr>
            <a:xfrm rot="5400000">
              <a:off x="4548520" y="1136771"/>
              <a:ext cx="702199" cy="396000"/>
            </a:xfrm>
            <a:prstGeom prst="blockArc">
              <a:avLst/>
            </a:prstGeom>
            <a:solidFill>
              <a:srgbClr val="0054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38C1BA10-EB7D-8423-62C6-9243A7FC0320}"/>
                </a:ext>
              </a:extLst>
            </p:cNvPr>
            <p:cNvSpPr/>
            <p:nvPr/>
          </p:nvSpPr>
          <p:spPr>
            <a:xfrm rot="5400000">
              <a:off x="4550444" y="2937563"/>
              <a:ext cx="702199" cy="396000"/>
            </a:xfrm>
            <a:prstGeom prst="blockArc">
              <a:avLst/>
            </a:prstGeom>
            <a:solidFill>
              <a:srgbClr val="0054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A5D5A49-D416-8888-DF05-F991AEA969F4}"/>
              </a:ext>
            </a:extLst>
          </p:cNvPr>
          <p:cNvSpPr txBox="1"/>
          <p:nvPr/>
        </p:nvSpPr>
        <p:spPr>
          <a:xfrm>
            <a:off x="6130182" y="1763686"/>
            <a:ext cx="319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interface thermal resistance</a:t>
            </a:r>
            <a:endParaRPr lang="zh-CN" altLang="en-US"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F01B4F-7A7B-9249-E2DE-6724FB58B9E2}"/>
              </a:ext>
            </a:extLst>
          </p:cNvPr>
          <p:cNvCxnSpPr/>
          <p:nvPr/>
        </p:nvCxnSpPr>
        <p:spPr>
          <a:xfrm>
            <a:off x="6780378" y="1518922"/>
            <a:ext cx="0" cy="288000"/>
          </a:xfrm>
          <a:prstGeom prst="line">
            <a:avLst/>
          </a:prstGeom>
          <a:ln w="28575">
            <a:solidFill>
              <a:srgbClr val="82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A3E43-C009-5773-F0EA-4BB9251C7EFC}"/>
              </a:ext>
            </a:extLst>
          </p:cNvPr>
          <p:cNvGrpSpPr/>
          <p:nvPr/>
        </p:nvGrpSpPr>
        <p:grpSpPr>
          <a:xfrm>
            <a:off x="196832" y="4746079"/>
            <a:ext cx="8912239" cy="1354582"/>
            <a:chOff x="90505" y="4746079"/>
            <a:chExt cx="8680750" cy="135458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41D6FCC-3792-A930-CDFF-B260568C8AF2}"/>
                </a:ext>
              </a:extLst>
            </p:cNvPr>
            <p:cNvGrpSpPr/>
            <p:nvPr/>
          </p:nvGrpSpPr>
          <p:grpSpPr>
            <a:xfrm>
              <a:off x="90505" y="4746079"/>
              <a:ext cx="3601251" cy="1354582"/>
              <a:chOff x="90505" y="4508985"/>
              <a:chExt cx="3601251" cy="135458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37D51A-B8D4-40F6-AC19-EFB755E7435B}"/>
                  </a:ext>
                </a:extLst>
              </p:cNvPr>
              <p:cNvSpPr txBox="1"/>
              <p:nvPr/>
            </p:nvSpPr>
            <p:spPr>
              <a:xfrm>
                <a:off x="90505" y="4622582"/>
                <a:ext cx="3601251" cy="1169551"/>
              </a:xfrm>
              <a:prstGeom prst="rect">
                <a:avLst/>
              </a:prstGeom>
              <a:noFill/>
              <a:ln w="31750" cap="sq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</a:rPr>
                  <a:t>size of semiconductors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l-GR" altLang="zh-CN" sz="2000" i="1" dirty="0">
                    <a:solidFill>
                      <a:schemeClr val="tx1"/>
                    </a:solidFill>
                    <a:latin typeface="+mj-lt"/>
                  </a:rPr>
                  <a:t>ρ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</a:rPr>
                  <a:t> of heat dissipation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</a:rPr>
                  <a:t>significance of ITR</a:t>
                </a:r>
                <a:endParaRPr lang="zh-CN" alt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5A796A5B-B2E9-4C66-A4BE-577D5BE24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7918" y="4662509"/>
                <a:ext cx="0" cy="298914"/>
              </a:xfrm>
              <a:prstGeom prst="straightConnector1">
                <a:avLst/>
              </a:prstGeom>
              <a:ln w="25400">
                <a:solidFill>
                  <a:srgbClr val="00548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ABE702E-E5B4-476C-BC89-F17CBEDBD0C8}"/>
                  </a:ext>
                </a:extLst>
              </p:cNvPr>
              <p:cNvCxnSpPr/>
              <p:nvPr/>
            </p:nvCxnSpPr>
            <p:spPr>
              <a:xfrm>
                <a:off x="2959274" y="5033912"/>
                <a:ext cx="0" cy="298914"/>
              </a:xfrm>
              <a:prstGeom prst="straightConnector1">
                <a:avLst/>
              </a:prstGeom>
              <a:ln w="25400">
                <a:solidFill>
                  <a:srgbClr val="00548F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A00A41E-9C21-4B47-A158-2E67B02C8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172" y="5418448"/>
                <a:ext cx="0" cy="298800"/>
              </a:xfrm>
              <a:prstGeom prst="straightConnector1">
                <a:avLst/>
              </a:prstGeom>
              <a:ln w="25400">
                <a:solidFill>
                  <a:srgbClr val="00548F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9B781F4-A307-472F-939A-DE63615CA6F8}"/>
                  </a:ext>
                </a:extLst>
              </p:cNvPr>
              <p:cNvSpPr/>
              <p:nvPr/>
            </p:nvSpPr>
            <p:spPr>
              <a:xfrm>
                <a:off x="109556" y="4508985"/>
                <a:ext cx="3348132" cy="1354582"/>
              </a:xfrm>
              <a:prstGeom prst="roundRect">
                <a:avLst/>
              </a:prstGeom>
              <a:noFill/>
              <a:ln w="19050">
                <a:solidFill>
                  <a:srgbClr val="8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8" name="右矢印 5">
              <a:extLst>
                <a:ext uri="{FF2B5EF4-FFF2-40B4-BE49-F238E27FC236}">
                  <a16:creationId xmlns:a16="http://schemas.microsoft.com/office/drawing/2014/main" id="{D2AE22AE-E21A-D941-21D6-42EE0BB6B73B}"/>
                </a:ext>
              </a:extLst>
            </p:cNvPr>
            <p:cNvSpPr/>
            <p:nvPr/>
          </p:nvSpPr>
          <p:spPr>
            <a:xfrm flipV="1">
              <a:off x="3745683" y="5263709"/>
              <a:ext cx="648000" cy="306738"/>
            </a:xfrm>
            <a:prstGeom prst="rightArrow">
              <a:avLst/>
            </a:prstGeom>
            <a:solidFill>
              <a:srgbClr val="544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BBC4B2-360B-6AD9-9ED1-5538589555A4}"/>
                </a:ext>
              </a:extLst>
            </p:cNvPr>
            <p:cNvSpPr txBox="1"/>
            <p:nvPr/>
          </p:nvSpPr>
          <p:spPr>
            <a:xfrm>
              <a:off x="4483012" y="4947579"/>
              <a:ext cx="428824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+mj-lt"/>
                </a:rPr>
                <a:t>Understanding the thermal transport mechanism at the interface of 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+mj-lt"/>
                </a:rPr>
                <a:t>solid-TIM at nano scale is essential</a:t>
              </a:r>
              <a:endParaRPr lang="zh-CN" alt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6" name="テキスト ボックス 5">
            <a:extLst>
              <a:ext uri="{FF2B5EF4-FFF2-40B4-BE49-F238E27FC236}">
                <a16:creationId xmlns:a16="http://schemas.microsoft.com/office/drawing/2014/main" id="{F2FE96F1-4F1A-5B89-F1E7-0AE611FFB035}"/>
              </a:ext>
            </a:extLst>
          </p:cNvPr>
          <p:cNvSpPr txBox="1"/>
          <p:nvPr/>
        </p:nvSpPr>
        <p:spPr>
          <a:xfrm>
            <a:off x="127010" y="4241071"/>
            <a:ext cx="372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Billions transistors in one </a:t>
            </a:r>
            <a:r>
              <a:rPr kumimoji="1" lang="en-US" altLang="zh-CN" sz="2000" dirty="0">
                <a:solidFill>
                  <a:srgbClr val="00548F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c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hip</a:t>
            </a:r>
            <a:endParaRPr kumimoji="1" lang="ja-JP" altLang="en-US" sz="2000" i="0" u="none" strike="noStrike" kern="1200" cap="none" spc="0" normalizeH="0" baseline="0" noProof="0" dirty="0">
              <a:ln>
                <a:noFill/>
              </a:ln>
              <a:solidFill>
                <a:srgbClr val="0054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893CCC-C83C-40F0-A3A7-527ECA7E618F}"/>
              </a:ext>
            </a:extLst>
          </p:cNvPr>
          <p:cNvSpPr txBox="1"/>
          <p:nvPr/>
        </p:nvSpPr>
        <p:spPr>
          <a:xfrm>
            <a:off x="36063" y="3589262"/>
            <a:ext cx="4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lang="en-US" altLang="zh-CN" sz="2400" dirty="0">
                <a:solidFill>
                  <a:srgbClr val="00548F"/>
                </a:solidFill>
                <a:latin typeface="+mj-lt"/>
              </a:rPr>
              <a:t>merits of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polymer-based TIM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548F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57" name="テキスト ボックス 5">
            <a:extLst>
              <a:ext uri="{FF2B5EF4-FFF2-40B4-BE49-F238E27FC236}">
                <a16:creationId xmlns:a16="http://schemas.microsoft.com/office/drawing/2014/main" id="{BF212462-7C56-48B1-9E8C-80BB4E09CB1D}"/>
              </a:ext>
            </a:extLst>
          </p:cNvPr>
          <p:cNvSpPr txBox="1"/>
          <p:nvPr/>
        </p:nvSpPr>
        <p:spPr>
          <a:xfrm>
            <a:off x="36063" y="45047"/>
            <a:ext cx="799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Background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18E14E-75CC-C834-E586-52EA7F3D1CB0}"/>
              </a:ext>
            </a:extLst>
          </p:cNvPr>
          <p:cNvGrpSpPr/>
          <p:nvPr/>
        </p:nvGrpSpPr>
        <p:grpSpPr>
          <a:xfrm>
            <a:off x="501415" y="4179619"/>
            <a:ext cx="4086027" cy="1913344"/>
            <a:chOff x="5847573" y="3853619"/>
            <a:chExt cx="2681950" cy="19133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795553-1982-44B9-FDBE-B71DBC261743}"/>
                </a:ext>
              </a:extLst>
            </p:cNvPr>
            <p:cNvSpPr txBox="1"/>
            <p:nvPr/>
          </p:nvSpPr>
          <p:spPr>
            <a:xfrm>
              <a:off x="6676323" y="3853619"/>
              <a:ext cx="1853200" cy="1913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mechanical properties</a:t>
              </a:r>
            </a:p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electronic properties</a:t>
              </a:r>
            </a:p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chemical properties</a:t>
              </a:r>
            </a:p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design flexibility</a:t>
              </a:r>
            </a:p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1800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low price</a:t>
              </a:r>
            </a:p>
            <a:p>
              <a:pPr marL="342900" indent="-342900">
                <a:spcAft>
                  <a:spcPts val="150"/>
                </a:spcAft>
                <a:buSzPct val="80000"/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solidFill>
                    <a:srgbClr val="820000"/>
                  </a:solidFill>
                  <a:latin typeface="+mj-lt"/>
                  <a:cs typeface="Calibri" panose="020F0502020204030204" pitchFamily="34" charset="0"/>
                </a:rPr>
                <a:t>conformability</a:t>
              </a:r>
            </a:p>
          </p:txBody>
        </p:sp>
        <p:pic>
          <p:nvPicPr>
            <p:cNvPr id="6" name="Picture 9" descr="nakano2">
              <a:extLst>
                <a:ext uri="{FF2B5EF4-FFF2-40B4-BE49-F238E27FC236}">
                  <a16:creationId xmlns:a16="http://schemas.microsoft.com/office/drawing/2014/main" id="{EAD18718-2779-AFA7-8BCD-4731EED80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47573" y="3968357"/>
              <a:ext cx="470719" cy="81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nakano2">
              <a:extLst>
                <a:ext uri="{FF2B5EF4-FFF2-40B4-BE49-F238E27FC236}">
                  <a16:creationId xmlns:a16="http://schemas.microsoft.com/office/drawing/2014/main" id="{B03B1A7E-D7A7-DA56-E46D-78E8D7375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 flipH="1">
              <a:off x="5865151" y="4780902"/>
              <a:ext cx="470719" cy="81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98E472-BE30-713B-A3AF-ED84DC4552EC}"/>
              </a:ext>
            </a:extLst>
          </p:cNvPr>
          <p:cNvSpPr txBox="1"/>
          <p:nvPr/>
        </p:nvSpPr>
        <p:spPr>
          <a:xfrm>
            <a:off x="0" y="622800"/>
            <a:ext cx="4463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TIM categories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548F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75DB9-BC54-1484-B4FD-0029C8D556C1}"/>
              </a:ext>
            </a:extLst>
          </p:cNvPr>
          <p:cNvSpPr txBox="1"/>
          <p:nvPr/>
        </p:nvSpPr>
        <p:spPr>
          <a:xfrm>
            <a:off x="4644001" y="3579454"/>
            <a:ext cx="4679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only highly conductive polymer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polymer matrix + filler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polymer + nanocomposites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970E9-C836-3EA1-57BC-A2059FB4A015}"/>
              </a:ext>
            </a:extLst>
          </p:cNvPr>
          <p:cNvSpPr txBox="1"/>
          <p:nvPr/>
        </p:nvSpPr>
        <p:spPr>
          <a:xfrm>
            <a:off x="324059" y="1122895"/>
            <a:ext cx="4679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liquid metal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1D/2D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polymer-based TIM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9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" name="テキスト ボックス 5">
            <a:extLst>
              <a:ext uri="{FF2B5EF4-FFF2-40B4-BE49-F238E27FC236}">
                <a16:creationId xmlns:a16="http://schemas.microsoft.com/office/drawing/2014/main" id="{BF212462-7C56-48B1-9E8C-80BB4E09CB1D}"/>
              </a:ext>
            </a:extLst>
          </p:cNvPr>
          <p:cNvSpPr txBox="1"/>
          <p:nvPr/>
        </p:nvSpPr>
        <p:spPr>
          <a:xfrm>
            <a:off x="36063" y="45047"/>
            <a:ext cx="799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Existing Research on ITR of SLS System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85D777-AF13-3E92-7150-FA32BD93A09B}"/>
              </a:ext>
            </a:extLst>
          </p:cNvPr>
          <p:cNvGrpSpPr/>
          <p:nvPr/>
        </p:nvGrpSpPr>
        <p:grpSpPr>
          <a:xfrm>
            <a:off x="548244" y="1157386"/>
            <a:ext cx="3231767" cy="1479625"/>
            <a:chOff x="168680" y="1157386"/>
            <a:chExt cx="3231767" cy="147962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663E18-97AC-1575-8D16-11C59813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80" y="1157386"/>
              <a:ext cx="2132211" cy="14796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41EA50-857B-F954-5361-9E98A757A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891" y="1157386"/>
              <a:ext cx="1099556" cy="130504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A27132B6-0CCD-E19F-1D8E-2DB53CB8ECC9}"/>
              </a:ext>
            </a:extLst>
          </p:cNvPr>
          <p:cNvSpPr/>
          <p:nvPr/>
        </p:nvSpPr>
        <p:spPr>
          <a:xfrm>
            <a:off x="4408433" y="1415667"/>
            <a:ext cx="1963542" cy="568741"/>
          </a:xfrm>
          <a:prstGeom prst="ellipse">
            <a:avLst/>
          </a:prstGeom>
          <a:noFill/>
          <a:ln w="158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Au-</a:t>
            </a:r>
            <a:r>
              <a:rPr lang="en-US" altLang="zh-CN" sz="18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Ar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-Au system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6857D-9F80-4E2D-7E8A-9B9F03CAEE70}"/>
              </a:ext>
            </a:extLst>
          </p:cNvPr>
          <p:cNvSpPr txBox="1"/>
          <p:nvPr/>
        </p:nvSpPr>
        <p:spPr>
          <a:xfrm>
            <a:off x="36096" y="622800"/>
            <a:ext cx="3679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work of our group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6C21DC-9C13-8697-8F37-8D242B6895AB}"/>
              </a:ext>
            </a:extLst>
          </p:cNvPr>
          <p:cNvSpPr txBox="1"/>
          <p:nvPr/>
        </p:nvSpPr>
        <p:spPr>
          <a:xfrm>
            <a:off x="532095" y="2997006"/>
            <a:ext cx="5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low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         </a:t>
            </a:r>
            <a:r>
              <a:rPr kumimoji="1" lang="en-US" altLang="ja-JP" sz="1800" b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large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pitch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&gt;</a:t>
            </a:r>
            <a:r>
              <a:rPr kumimoji="1" lang="en-US" altLang="ja-JP" sz="18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aseline="-250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small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pitch</a:t>
            </a:r>
          </a:p>
          <a:p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high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         </a:t>
            </a:r>
            <a:r>
              <a:rPr kumimoji="1" lang="en-US" altLang="ja-JP" sz="1800" b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rough</a:t>
            </a:r>
            <a:r>
              <a:rPr kumimoji="1" lang="en-US" altLang="ja-JP" sz="1800" b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surface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&gt;</a:t>
            </a:r>
            <a:r>
              <a:rPr kumimoji="1" lang="en-US" altLang="ja-JP" sz="18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aseline="-250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flat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surface</a:t>
            </a:r>
          </a:p>
          <a:p>
            <a:r>
              <a:rPr kumimoji="1" lang="en-US" altLang="zh-CN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i="1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n-US" altLang="ja-JP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close</a:t>
            </a:r>
            <a:r>
              <a:rPr kumimoji="1" lang="en-US" altLang="ja-JP" sz="1800" i="1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n-US" altLang="ja-JP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to 1: 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highly ordered liquids increase ITR 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536B7F-2EE7-F590-B6AE-85B6B1137509}"/>
              </a:ext>
            </a:extLst>
          </p:cNvPr>
          <p:cNvSpPr txBox="1"/>
          <p:nvPr/>
        </p:nvSpPr>
        <p:spPr>
          <a:xfrm>
            <a:off x="468056" y="2637011"/>
            <a:ext cx="3815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200" dirty="0" err="1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Surblys</a:t>
            </a:r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D, et al. </a:t>
            </a:r>
            <a:r>
              <a:rPr lang="de-DE" altLang="zh-CN" sz="1200" i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J. Chem. Phys.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de-DE" altLang="zh-CN" sz="1200" b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150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, 114705 (2019)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EBD3D3-32A0-6E35-C412-26B7021F4F55}"/>
              </a:ext>
            </a:extLst>
          </p:cNvPr>
          <p:cNvSpPr txBox="1"/>
          <p:nvPr/>
        </p:nvSpPr>
        <p:spPr>
          <a:xfrm>
            <a:off x="36096" y="4076991"/>
            <a:ext cx="453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work of others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117AC4-5F96-A44B-2BF5-B1942896D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2" y="4779001"/>
            <a:ext cx="2659094" cy="16433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E63138B-F4CB-EBDF-3C79-308725D59D94}"/>
              </a:ext>
            </a:extLst>
          </p:cNvPr>
          <p:cNvSpPr txBox="1"/>
          <p:nvPr/>
        </p:nvSpPr>
        <p:spPr>
          <a:xfrm>
            <a:off x="283638" y="6373833"/>
            <a:ext cx="3679910" cy="287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Frank </a:t>
            </a:r>
            <a:r>
              <a:rPr lang="es-ES" altLang="zh-CN" sz="1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M,</a:t>
            </a:r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et al. </a:t>
            </a:r>
            <a:r>
              <a:rPr lang="de-DE" altLang="zh-CN" sz="1200" i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J. Chem. Phys.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de-DE" altLang="zh-CN" sz="1200" b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151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, 134705 (2019)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32D4CE-A6F6-3FF6-7CC5-77E9D2419F62}"/>
              </a:ext>
            </a:extLst>
          </p:cNvPr>
          <p:cNvSpPr/>
          <p:nvPr/>
        </p:nvSpPr>
        <p:spPr>
          <a:xfrm>
            <a:off x="3292448" y="4571936"/>
            <a:ext cx="1963542" cy="568741"/>
          </a:xfrm>
          <a:prstGeom prst="ellipse">
            <a:avLst/>
          </a:prstGeom>
          <a:noFill/>
          <a:ln w="158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Ag-</a:t>
            </a:r>
            <a:r>
              <a:rPr lang="en-US" altLang="zh-CN" sz="18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Ar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-Ag system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E3B827-11D1-4FC8-760E-EEEF20D1A400}"/>
              </a:ext>
            </a:extLst>
          </p:cNvPr>
          <p:cNvSpPr txBox="1"/>
          <p:nvPr/>
        </p:nvSpPr>
        <p:spPr>
          <a:xfrm>
            <a:off x="3963548" y="5263626"/>
            <a:ext cx="449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Same fractal dimension and depth of roughness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have same ITR and liquid density profiles.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Increase roughness won’t be helpful to decrease ITR at 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high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i="1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.</a:t>
            </a:r>
            <a:r>
              <a:rPr kumimoji="1" lang="en-US" altLang="zh-CN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EACD4C-488B-9957-4735-F7505B725B75}"/>
              </a:ext>
            </a:extLst>
          </p:cNvPr>
          <p:cNvSpPr txBox="1"/>
          <p:nvPr/>
        </p:nvSpPr>
        <p:spPr>
          <a:xfrm>
            <a:off x="5795983" y="3560717"/>
            <a:ext cx="3311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820000"/>
                </a:solidFill>
                <a:latin typeface="+mj-lt"/>
              </a:rPr>
              <a:t>ITR of polyatomic systems should be investigated even they are much more complex.</a:t>
            </a:r>
            <a:endParaRPr lang="zh-CN" altLang="en-US" sz="2000" dirty="0">
              <a:solidFill>
                <a:srgbClr val="820000"/>
              </a:solidFill>
              <a:latin typeface="+mj-lt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8A1CF0B-FB5C-EA02-630A-41E97BFE037A}"/>
              </a:ext>
            </a:extLst>
          </p:cNvPr>
          <p:cNvCxnSpPr>
            <a:cxnSpLocks/>
            <a:stCxn id="50" idx="0"/>
            <a:endCxn id="52" idx="1"/>
          </p:cNvCxnSpPr>
          <p:nvPr/>
        </p:nvCxnSpPr>
        <p:spPr>
          <a:xfrm flipV="1">
            <a:off x="4274219" y="4222437"/>
            <a:ext cx="1521764" cy="349499"/>
          </a:xfrm>
          <a:prstGeom prst="straightConnector1">
            <a:avLst/>
          </a:prstGeom>
          <a:ln w="44450">
            <a:solidFill>
              <a:srgbClr val="544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21B35B-7E07-F07B-968D-6ADF80DF9DEC}"/>
              </a:ext>
            </a:extLst>
          </p:cNvPr>
          <p:cNvCxnSpPr>
            <a:cxnSpLocks/>
            <a:stCxn id="38" idx="4"/>
            <a:endCxn id="42" idx="3"/>
          </p:cNvCxnSpPr>
          <p:nvPr/>
        </p:nvCxnSpPr>
        <p:spPr>
          <a:xfrm>
            <a:off x="5390204" y="1984408"/>
            <a:ext cx="549777" cy="1474263"/>
          </a:xfrm>
          <a:prstGeom prst="straightConnector1">
            <a:avLst/>
          </a:prstGeom>
          <a:ln w="44450">
            <a:solidFill>
              <a:srgbClr val="544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7" name="テキスト ボックス 5">
            <a:extLst>
              <a:ext uri="{FF2B5EF4-FFF2-40B4-BE49-F238E27FC236}">
                <a16:creationId xmlns:a16="http://schemas.microsoft.com/office/drawing/2014/main" id="{BF212462-7C56-48B1-9E8C-80BB4E09CB1D}"/>
              </a:ext>
            </a:extLst>
          </p:cNvPr>
          <p:cNvSpPr txBox="1"/>
          <p:nvPr/>
        </p:nvSpPr>
        <p:spPr>
          <a:xfrm>
            <a:off x="36063" y="45047"/>
            <a:ext cx="799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Existing Research on ITR of SLS System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85D777-AF13-3E92-7150-FA32BD93A09B}"/>
              </a:ext>
            </a:extLst>
          </p:cNvPr>
          <p:cNvGrpSpPr/>
          <p:nvPr/>
        </p:nvGrpSpPr>
        <p:grpSpPr>
          <a:xfrm>
            <a:off x="548244" y="1157386"/>
            <a:ext cx="3231767" cy="1479625"/>
            <a:chOff x="168680" y="1157386"/>
            <a:chExt cx="3231767" cy="147962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663E18-97AC-1575-8D16-11C59813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80" y="1157386"/>
              <a:ext cx="2132211" cy="14796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41EA50-857B-F954-5361-9E98A757A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891" y="1157386"/>
              <a:ext cx="1099556" cy="130504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A27132B6-0CCD-E19F-1D8E-2DB53CB8ECC9}"/>
              </a:ext>
            </a:extLst>
          </p:cNvPr>
          <p:cNvSpPr/>
          <p:nvPr/>
        </p:nvSpPr>
        <p:spPr>
          <a:xfrm>
            <a:off x="4408433" y="1415667"/>
            <a:ext cx="1963542" cy="568741"/>
          </a:xfrm>
          <a:prstGeom prst="ellipse">
            <a:avLst/>
          </a:prstGeom>
          <a:noFill/>
          <a:ln w="158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Au-</a:t>
            </a:r>
            <a:r>
              <a:rPr lang="en-US" altLang="zh-CN" sz="18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Ar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-Au system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6857D-9F80-4E2D-7E8A-9B9F03CAEE70}"/>
              </a:ext>
            </a:extLst>
          </p:cNvPr>
          <p:cNvSpPr txBox="1"/>
          <p:nvPr/>
        </p:nvSpPr>
        <p:spPr>
          <a:xfrm>
            <a:off x="36096" y="622800"/>
            <a:ext cx="3679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work of our group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6C21DC-9C13-8697-8F37-8D242B6895AB}"/>
              </a:ext>
            </a:extLst>
          </p:cNvPr>
          <p:cNvSpPr txBox="1"/>
          <p:nvPr/>
        </p:nvSpPr>
        <p:spPr>
          <a:xfrm>
            <a:off x="532095" y="2997006"/>
            <a:ext cx="540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low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         </a:t>
            </a:r>
            <a:r>
              <a:rPr kumimoji="1" lang="en-US" altLang="ja-JP" sz="1800" b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large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pitch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&gt;</a:t>
            </a:r>
            <a:r>
              <a:rPr kumimoji="1" lang="en-US" altLang="ja-JP" sz="18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aseline="-250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small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pitch</a:t>
            </a:r>
          </a:p>
          <a:p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high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         </a:t>
            </a:r>
            <a:r>
              <a:rPr kumimoji="1" lang="en-US" altLang="ja-JP" sz="1800" b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rough</a:t>
            </a:r>
            <a:r>
              <a:rPr kumimoji="1" lang="en-US" altLang="ja-JP" sz="1800" b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surface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&gt;</a:t>
            </a:r>
            <a:r>
              <a:rPr kumimoji="1" lang="en-US" altLang="ja-JP" sz="18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</a:t>
            </a:r>
            <a:r>
              <a:rPr kumimoji="1" lang="en-US" altLang="ja-JP" sz="1800" baseline="-25000" dirty="0" err="1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flat</a:t>
            </a:r>
            <a:r>
              <a:rPr kumimoji="1" lang="en-US" altLang="ja-JP" sz="1800" baseline="-250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surface</a:t>
            </a:r>
          </a:p>
          <a:p>
            <a:r>
              <a:rPr kumimoji="1" lang="en-US" altLang="zh-CN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at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i="1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n-US" altLang="ja-JP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close</a:t>
            </a:r>
            <a:r>
              <a:rPr kumimoji="1" lang="en-US" altLang="ja-JP" sz="1800" i="1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n-US" altLang="ja-JP" sz="1800" dirty="0">
                <a:solidFill>
                  <a:srgbClr val="82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to 1: 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highly ordered liquids increase ITR 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536B7F-2EE7-F590-B6AE-85B6B1137509}"/>
              </a:ext>
            </a:extLst>
          </p:cNvPr>
          <p:cNvSpPr txBox="1"/>
          <p:nvPr/>
        </p:nvSpPr>
        <p:spPr>
          <a:xfrm>
            <a:off x="468056" y="2637011"/>
            <a:ext cx="3815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200" dirty="0" err="1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Surblys</a:t>
            </a:r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D, et al. </a:t>
            </a:r>
            <a:r>
              <a:rPr lang="de-DE" altLang="zh-CN" sz="1200" i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J. Chem. Phys.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de-DE" altLang="zh-CN" sz="1200" b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150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, 114705 (2019)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EBD3D3-32A0-6E35-C412-26B7021F4F55}"/>
              </a:ext>
            </a:extLst>
          </p:cNvPr>
          <p:cNvSpPr txBox="1"/>
          <p:nvPr/>
        </p:nvSpPr>
        <p:spPr>
          <a:xfrm>
            <a:off x="36096" y="4076991"/>
            <a:ext cx="4535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work of others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117AC4-5F96-A44B-2BF5-B1942896D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2" y="4779001"/>
            <a:ext cx="2659094" cy="16433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E63138B-F4CB-EBDF-3C79-308725D59D94}"/>
              </a:ext>
            </a:extLst>
          </p:cNvPr>
          <p:cNvSpPr txBox="1"/>
          <p:nvPr/>
        </p:nvSpPr>
        <p:spPr>
          <a:xfrm>
            <a:off x="283638" y="6373833"/>
            <a:ext cx="3679910" cy="287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Frank </a:t>
            </a:r>
            <a:r>
              <a:rPr lang="es-ES" altLang="zh-CN" sz="1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M,</a:t>
            </a:r>
            <a:r>
              <a:rPr lang="es-ES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et al. </a:t>
            </a:r>
            <a:r>
              <a:rPr lang="de-DE" altLang="zh-CN" sz="1200" i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J. Chem. Phys.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de-DE" altLang="zh-CN" sz="1200" b="1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151</a:t>
            </a:r>
            <a:r>
              <a:rPr lang="de-DE" altLang="zh-CN" sz="1200" dirty="0">
                <a:solidFill>
                  <a:schemeClr val="tx1"/>
                </a:solidFill>
                <a:effectLst/>
                <a:latin typeface="+mj-lt"/>
                <a:cs typeface="Calibri" panose="020F0502020204030204" pitchFamily="34" charset="0"/>
              </a:rPr>
              <a:t>, 134705 (2019)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32D4CE-A6F6-3FF6-7CC5-77E9D2419F62}"/>
              </a:ext>
            </a:extLst>
          </p:cNvPr>
          <p:cNvSpPr/>
          <p:nvPr/>
        </p:nvSpPr>
        <p:spPr>
          <a:xfrm>
            <a:off x="3292448" y="4571936"/>
            <a:ext cx="1963542" cy="568741"/>
          </a:xfrm>
          <a:prstGeom prst="ellipse">
            <a:avLst/>
          </a:prstGeom>
          <a:noFill/>
          <a:ln w="158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Ag-</a:t>
            </a:r>
            <a:r>
              <a:rPr lang="en-US" altLang="zh-CN" sz="18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Ar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-Ag system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E3B827-11D1-4FC8-760E-EEEF20D1A400}"/>
              </a:ext>
            </a:extLst>
          </p:cNvPr>
          <p:cNvSpPr txBox="1"/>
          <p:nvPr/>
        </p:nvSpPr>
        <p:spPr>
          <a:xfrm>
            <a:off x="3963548" y="5263626"/>
            <a:ext cx="449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Same fractal dimension and depth of roughness</a:t>
            </a:r>
            <a:r>
              <a:rPr kumimoji="1" lang="en-US" altLang="ja-JP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have same ITR and liquid density profiles.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Increase roughness won’t be helpful to decrease ITR at </a:t>
            </a:r>
            <a:r>
              <a:rPr kumimoji="1" lang="en-US" altLang="ja-JP" sz="18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high</a:t>
            </a:r>
            <a:r>
              <a:rPr kumimoji="1" lang="en-US" altLang="ja-JP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kumimoji="1" lang="el-GR" altLang="ja-JP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1800" i="1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.</a:t>
            </a:r>
            <a:r>
              <a:rPr kumimoji="1" lang="en-US" altLang="zh-CN" sz="1800" dirty="0">
                <a:solidFill>
                  <a:schemeClr val="tx1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EACD4C-488B-9957-4735-F7505B725B75}"/>
              </a:ext>
            </a:extLst>
          </p:cNvPr>
          <p:cNvSpPr txBox="1"/>
          <p:nvPr/>
        </p:nvSpPr>
        <p:spPr>
          <a:xfrm>
            <a:off x="5795983" y="3560717"/>
            <a:ext cx="3311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820000"/>
                </a:solidFill>
                <a:latin typeface="+mj-lt"/>
              </a:rPr>
              <a:t>ITR of polyatomic systems should be investigated.</a:t>
            </a:r>
            <a:endParaRPr lang="zh-CN" altLang="en-US" sz="2000" dirty="0">
              <a:solidFill>
                <a:srgbClr val="820000"/>
              </a:solidFill>
              <a:latin typeface="+mj-lt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8A1CF0B-FB5C-EA02-630A-41E97BFE037A}"/>
              </a:ext>
            </a:extLst>
          </p:cNvPr>
          <p:cNvCxnSpPr>
            <a:cxnSpLocks/>
            <a:stCxn id="50" idx="0"/>
            <a:endCxn id="52" idx="1"/>
          </p:cNvCxnSpPr>
          <p:nvPr/>
        </p:nvCxnSpPr>
        <p:spPr>
          <a:xfrm flipV="1">
            <a:off x="4274219" y="3914660"/>
            <a:ext cx="1521764" cy="657276"/>
          </a:xfrm>
          <a:prstGeom prst="straightConnector1">
            <a:avLst/>
          </a:prstGeom>
          <a:ln w="44450">
            <a:solidFill>
              <a:srgbClr val="544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21B35B-7E07-F07B-968D-6ADF80DF9DEC}"/>
              </a:ext>
            </a:extLst>
          </p:cNvPr>
          <p:cNvCxnSpPr>
            <a:cxnSpLocks/>
            <a:stCxn id="38" idx="4"/>
            <a:endCxn id="42" idx="3"/>
          </p:cNvCxnSpPr>
          <p:nvPr/>
        </p:nvCxnSpPr>
        <p:spPr>
          <a:xfrm>
            <a:off x="5390204" y="1984408"/>
            <a:ext cx="549777" cy="1474263"/>
          </a:xfrm>
          <a:prstGeom prst="straightConnector1">
            <a:avLst/>
          </a:prstGeom>
          <a:ln w="44450">
            <a:solidFill>
              <a:srgbClr val="544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33045F-C869-3154-100E-5C074CBC6CDC}"/>
              </a:ext>
            </a:extLst>
          </p:cNvPr>
          <p:cNvSpPr/>
          <p:nvPr/>
        </p:nvSpPr>
        <p:spPr>
          <a:xfrm>
            <a:off x="483846" y="2535669"/>
            <a:ext cx="8176308" cy="1786663"/>
          </a:xfrm>
          <a:prstGeom prst="rect">
            <a:avLst/>
          </a:prstGeom>
          <a:solidFill>
            <a:srgbClr val="D3D3D3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Aim of this work: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Investigating </a:t>
            </a:r>
            <a:r>
              <a:rPr lang="en-US" altLang="zh-CN" sz="2400" b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surface liquid structure correlation with interface 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</a:t>
            </a:r>
            <a:r>
              <a:rPr lang="en-US" altLang="zh-CN" sz="2400" b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hermal 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r</a:t>
            </a:r>
            <a:r>
              <a:rPr lang="en-US" altLang="zh-CN" sz="2400" b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esistance of Pt/</a:t>
            </a:r>
            <a:r>
              <a:rPr lang="en-US" altLang="zh-CN" sz="2400" b="0" i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-alkane (TIM)/Pt systems at different 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</a:t>
            </a:r>
            <a:r>
              <a:rPr lang="en-US" altLang="zh-CN" sz="2400" b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ffinities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70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558E04-0501-D142-4EC7-FEBD1927FFBB}"/>
              </a:ext>
            </a:extLst>
          </p:cNvPr>
          <p:cNvGrpSpPr/>
          <p:nvPr/>
        </p:nvGrpSpPr>
        <p:grpSpPr>
          <a:xfrm>
            <a:off x="36063" y="1053033"/>
            <a:ext cx="5867982" cy="3308521"/>
            <a:chOff x="36063" y="1372614"/>
            <a:chExt cx="5867982" cy="330852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F7BC771-AC05-45DB-9C22-64FDD288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063" y="1372614"/>
              <a:ext cx="5867982" cy="31505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D1B765-4F8F-A2ED-08DA-7664C6DEAF7B}"/>
                </a:ext>
              </a:extLst>
            </p:cNvPr>
            <p:cNvSpPr txBox="1"/>
            <p:nvPr/>
          </p:nvSpPr>
          <p:spPr>
            <a:xfrm>
              <a:off x="343208" y="4311803"/>
              <a:ext cx="935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480K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1231FD-542D-74A0-0F58-C2E709F74255}"/>
                </a:ext>
              </a:extLst>
            </p:cNvPr>
            <p:cNvSpPr txBox="1"/>
            <p:nvPr/>
          </p:nvSpPr>
          <p:spPr>
            <a:xfrm>
              <a:off x="4743446" y="4311803"/>
              <a:ext cx="935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540K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E428D1-D090-4571-8358-6269F7ACC4BB}"/>
              </a:ext>
            </a:extLst>
          </p:cNvPr>
          <p:cNvSpPr txBox="1"/>
          <p:nvPr/>
        </p:nvSpPr>
        <p:spPr>
          <a:xfrm>
            <a:off x="36063" y="45047"/>
            <a:ext cx="611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Simulation Systems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A0AF6CB-4885-41E7-B739-D62B955AE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746" y="4682984"/>
            <a:ext cx="2897892" cy="1636977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6BCA138C-6066-4B1D-87FC-87D06C0C2AE5}"/>
              </a:ext>
            </a:extLst>
          </p:cNvPr>
          <p:cNvSpPr/>
          <p:nvPr/>
        </p:nvSpPr>
        <p:spPr>
          <a:xfrm>
            <a:off x="2149551" y="3060808"/>
            <a:ext cx="566363" cy="628048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0F315A-40BE-4A58-87EA-FDC081127ADB}"/>
              </a:ext>
            </a:extLst>
          </p:cNvPr>
          <p:cNvSpPr txBox="1"/>
          <p:nvPr/>
        </p:nvSpPr>
        <p:spPr>
          <a:xfrm>
            <a:off x="28674" y="621039"/>
            <a:ext cx="569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Side view of Pt-C</a:t>
            </a:r>
            <a:r>
              <a:rPr kumimoji="1" lang="en-US" altLang="ja-JP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8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H</a:t>
            </a:r>
            <a:r>
              <a:rPr kumimoji="1" lang="en-US" altLang="ja-JP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18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-Pt system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7DD33D7-0075-4ED3-BFEB-7E49BA686AB2}"/>
              </a:ext>
            </a:extLst>
          </p:cNvPr>
          <p:cNvSpPr txBox="1"/>
          <p:nvPr/>
        </p:nvSpPr>
        <p:spPr>
          <a:xfrm>
            <a:off x="6174916" y="2205017"/>
            <a:ext cx="24479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pitch length: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0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0" u="none" strike="noStrike" baseline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19.575005 Å</a:t>
            </a:r>
          </a:p>
          <a:p>
            <a:pPr marL="342900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0" u="none" strike="noStrike" baseline="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117.45003 Å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3863DBD-95A2-477C-B8DA-393B0DC2B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69" y="3892248"/>
            <a:ext cx="1360177" cy="1340945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7C421DA-AE55-4571-B289-4087D20FB47D}"/>
              </a:ext>
            </a:extLst>
          </p:cNvPr>
          <p:cNvCxnSpPr>
            <a:cxnSpLocks/>
          </p:cNvCxnSpPr>
          <p:nvPr/>
        </p:nvCxnSpPr>
        <p:spPr>
          <a:xfrm>
            <a:off x="7254901" y="3501006"/>
            <a:ext cx="0" cy="4723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58114D-532B-4931-A1E4-7531C538C369}"/>
              </a:ext>
            </a:extLst>
          </p:cNvPr>
          <p:cNvCxnSpPr>
            <a:cxnSpLocks/>
          </p:cNvCxnSpPr>
          <p:nvPr/>
        </p:nvCxnSpPr>
        <p:spPr>
          <a:xfrm flipH="1">
            <a:off x="2363692" y="3737202"/>
            <a:ext cx="69040" cy="955942"/>
          </a:xfrm>
          <a:prstGeom prst="straightConnector1">
            <a:avLst/>
          </a:prstGeom>
          <a:ln w="25400">
            <a:solidFill>
              <a:srgbClr val="005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E43C47F-1052-462C-A326-90447F4468E7}"/>
              </a:ext>
            </a:extLst>
          </p:cNvPr>
          <p:cNvSpPr txBox="1"/>
          <p:nvPr/>
        </p:nvSpPr>
        <p:spPr>
          <a:xfrm>
            <a:off x="6155978" y="1125032"/>
            <a:ext cx="273596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polymer chain-length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:</a:t>
            </a:r>
          </a:p>
          <a:p>
            <a:pPr marL="342900" indent="-342900">
              <a:spcBef>
                <a:spcPts val="600"/>
              </a:spcBef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8, 16, 24, 32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EA7C1-979A-46A1-B491-21B00AF52DA6}"/>
              </a:ext>
            </a:extLst>
          </p:cNvPr>
          <p:cNvSpPr txBox="1"/>
          <p:nvPr/>
        </p:nvSpPr>
        <p:spPr>
          <a:xfrm>
            <a:off x="2414099" y="4009572"/>
            <a:ext cx="163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19.575005 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6E261-DF57-09EB-8CC6-2AF30D876B40}"/>
              </a:ext>
            </a:extLst>
          </p:cNvPr>
          <p:cNvSpPr txBox="1"/>
          <p:nvPr/>
        </p:nvSpPr>
        <p:spPr>
          <a:xfrm>
            <a:off x="3816010" y="5461425"/>
            <a:ext cx="1511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548F"/>
                </a:solidFill>
                <a:latin typeface="+mj-lt"/>
              </a:rPr>
              <a:t>pitch 19.6</a:t>
            </a:r>
            <a:endParaRPr lang="zh-CN" altLang="en-US" sz="2000" dirty="0">
              <a:solidFill>
                <a:srgbClr val="00548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8990C-8472-A10E-FAB6-ADDEC9B1D1C8}"/>
              </a:ext>
            </a:extLst>
          </p:cNvPr>
          <p:cNvSpPr txBox="1"/>
          <p:nvPr/>
        </p:nvSpPr>
        <p:spPr>
          <a:xfrm>
            <a:off x="6083979" y="4123792"/>
            <a:ext cx="1511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548F"/>
                </a:solidFill>
                <a:latin typeface="+mj-lt"/>
              </a:rPr>
              <a:t>pitch 117.5</a:t>
            </a:r>
            <a:endParaRPr lang="zh-CN" altLang="en-US" sz="2000" dirty="0">
              <a:solidFill>
                <a:srgbClr val="00548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EA4D2-9793-5D9A-546B-ED6ECBA35086}"/>
              </a:ext>
            </a:extLst>
          </p:cNvPr>
          <p:cNvSpPr txBox="1"/>
          <p:nvPr/>
        </p:nvSpPr>
        <p:spPr>
          <a:xfrm>
            <a:off x="6174916" y="5372973"/>
            <a:ext cx="2447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1800" i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</a:t>
            </a:r>
            <a:r>
              <a:rPr lang="en-US" altLang="zh-CN" sz="1800" i="1" baseline="-25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x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=</a:t>
            </a:r>
            <a:r>
              <a:rPr lang="en-US" altLang="zh-CN" sz="1800" i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</a:t>
            </a:r>
            <a:r>
              <a:rPr lang="en-US" altLang="zh-CN" sz="1800" i="1" baseline="-25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y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=117.45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 Å</a:t>
            </a:r>
          </a:p>
          <a:p>
            <a:pPr>
              <a:buSzPct val="80000"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210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Å &lt; </a:t>
            </a:r>
            <a:r>
              <a:rPr lang="en-US" altLang="zh-CN" sz="1800" i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</a:t>
            </a:r>
            <a:r>
              <a:rPr lang="en-US" altLang="zh-CN" sz="1800" i="1" baseline="-25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z</a:t>
            </a:r>
            <a:r>
              <a:rPr lang="en-US" altLang="zh-CN" sz="1800" i="1" baseline="-25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1800" i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&lt; 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340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Å </a:t>
            </a:r>
          </a:p>
          <a:p>
            <a:pPr>
              <a:buSzPct val="80000"/>
              <a:defRPr/>
            </a:pPr>
            <a:r>
              <a:rPr lang="en-US" altLang="zh-CN" sz="1800" i="1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united</a:t>
            </a:r>
            <a:r>
              <a:rPr lang="en-US" altLang="zh-CN" sz="1800" baseline="-25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-atom 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= 43200</a:t>
            </a:r>
            <a:endParaRPr lang="zh-CN" altLang="en-US" sz="18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E428D1-D090-4571-8358-6269F7ACC4BB}"/>
              </a:ext>
            </a:extLst>
          </p:cNvPr>
          <p:cNvSpPr txBox="1"/>
          <p:nvPr/>
        </p:nvSpPr>
        <p:spPr>
          <a:xfrm>
            <a:off x="36063" y="45047"/>
            <a:ext cx="611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Simulation Setting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0F315A-40BE-4A58-87EA-FDC081127ADB}"/>
              </a:ext>
            </a:extLst>
          </p:cNvPr>
          <p:cNvSpPr txBox="1"/>
          <p:nvPr/>
        </p:nvSpPr>
        <p:spPr>
          <a:xfrm>
            <a:off x="28674" y="621039"/>
            <a:ext cx="569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Potential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8F9CA-BA68-983D-0CD9-87EE8207F89F}"/>
              </a:ext>
            </a:extLst>
          </p:cNvPr>
          <p:cNvSpPr txBox="1"/>
          <p:nvPr/>
        </p:nvSpPr>
        <p:spPr>
          <a:xfrm>
            <a:off x="28800" y="4724982"/>
            <a:ext cx="569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2400" dirty="0">
                <a:solidFill>
                  <a:srgbClr val="00548F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Simulation periods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548F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2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E428D1-D090-4571-8358-6269F7ACC4BB}"/>
              </a:ext>
            </a:extLst>
          </p:cNvPr>
          <p:cNvSpPr txBox="1"/>
          <p:nvPr/>
        </p:nvSpPr>
        <p:spPr>
          <a:xfrm>
            <a:off x="36063" y="45047"/>
            <a:ext cx="611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Results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0F315A-40BE-4A58-87EA-FDC081127ADB}"/>
              </a:ext>
            </a:extLst>
          </p:cNvPr>
          <p:cNvSpPr txBox="1"/>
          <p:nvPr/>
        </p:nvSpPr>
        <p:spPr>
          <a:xfrm>
            <a:off x="28674" y="621039"/>
            <a:ext cx="569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 at </a:t>
            </a:r>
            <a:r>
              <a:rPr kumimoji="1" lang="el-GR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of 0.1</a:t>
            </a:r>
          </a:p>
        </p:txBody>
      </p:sp>
    </p:spTree>
    <p:extLst>
      <p:ext uri="{BB962C8B-B14F-4D97-AF65-F5344CB8AC3E}">
        <p14:creationId xmlns:p14="http://schemas.microsoft.com/office/powerpoint/2010/main" val="314045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18">
            <a:extLst>
              <a:ext uri="{FF2B5EF4-FFF2-40B4-BE49-F238E27FC236}">
                <a16:creationId xmlns:a16="http://schemas.microsoft.com/office/drawing/2014/main" id="{244FCB8D-9A53-4B70-8D42-D8B2AC31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251"/>
            <a:ext cx="9144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15B28-8030-4375-A8BD-B5DD3E5B4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F234FD-86DF-4DBA-93FA-8A1D0F97FC79}" type="slidenum">
              <a:rPr lang="zh-CN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FBCF9FE-5BBE-444B-9BFA-BE1F25EB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848" y="550800"/>
            <a:ext cx="6480000" cy="73025"/>
          </a:xfrm>
          <a:prstGeom prst="rect">
            <a:avLst/>
          </a:prstGeom>
          <a:solidFill>
            <a:srgbClr val="B1040E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1pPr>
            <a:lvl2pPr marL="742950" indent="-28575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2pPr>
            <a:lvl3pPr marL="11430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3pPr>
            <a:lvl4pPr marL="16002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4pPr>
            <a:lvl5pPr marL="2057400" indent="-228600"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66FF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E428D1-D090-4571-8358-6269F7ACC4BB}"/>
              </a:ext>
            </a:extLst>
          </p:cNvPr>
          <p:cNvSpPr txBox="1"/>
          <p:nvPr/>
        </p:nvSpPr>
        <p:spPr>
          <a:xfrm>
            <a:off x="36063" y="45047"/>
            <a:ext cx="611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Conclusion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0F315A-40BE-4A58-87EA-FDC081127ADB}"/>
              </a:ext>
            </a:extLst>
          </p:cNvPr>
          <p:cNvSpPr txBox="1"/>
          <p:nvPr/>
        </p:nvSpPr>
        <p:spPr>
          <a:xfrm>
            <a:off x="28674" y="621039"/>
            <a:ext cx="5695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ITR at </a:t>
            </a:r>
            <a:r>
              <a:rPr kumimoji="1" lang="el-GR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η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548F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of 0.1</a:t>
            </a:r>
          </a:p>
        </p:txBody>
      </p:sp>
    </p:spTree>
    <p:extLst>
      <p:ext uri="{BB962C8B-B14F-4D97-AF65-F5344CB8AC3E}">
        <p14:creationId xmlns:p14="http://schemas.microsoft.com/office/powerpoint/2010/main" val="2607889279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自定义 1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9477</TotalTime>
  <Words>514</Words>
  <Application>Microsoft Office PowerPoint</Application>
  <PresentationFormat>On-screen Show (4:3)</PresentationFormat>
  <Paragraphs>97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Wingdings</vt:lpstr>
      <vt:lpstr>Tahoma</vt:lpstr>
      <vt:lpstr>Times New Roman</vt:lpstr>
      <vt:lpstr>Arial</vt:lpstr>
      <vt:lpstr>楷体_GB2312</vt:lpstr>
      <vt:lpstr>メイリオ</vt:lpstr>
      <vt:lpstr>Century Gothic</vt:lpstr>
      <vt:lpstr>SimHei</vt:lpstr>
      <vt:lpstr>Blends</vt:lpstr>
      <vt:lpstr>異なる親和性でのPt/n-アルカン界面の 界面熱抵抗と表面液体構造の相関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西安交通大学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高校工程热物理年会-罗庆尧</dc:title>
  <dc:creator>罗庆尧</dc:creator>
  <cp:lastModifiedBy>罗 庆尧</cp:lastModifiedBy>
  <cp:revision>2846</cp:revision>
  <dcterms:created xsi:type="dcterms:W3CDTF">2003-07-02T07:13:00Z</dcterms:created>
  <dcterms:modified xsi:type="dcterms:W3CDTF">2022-10-02T14:35:27Z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